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93" r:id="rId4"/>
    <p:sldId id="259" r:id="rId5"/>
    <p:sldId id="260" r:id="rId6"/>
    <p:sldId id="261" r:id="rId7"/>
    <p:sldId id="294" r:id="rId8"/>
    <p:sldId id="306" r:id="rId9"/>
    <p:sldId id="295" r:id="rId10"/>
    <p:sldId id="263" r:id="rId11"/>
    <p:sldId id="264" r:id="rId12"/>
    <p:sldId id="304" r:id="rId13"/>
    <p:sldId id="299" r:id="rId14"/>
    <p:sldId id="305" r:id="rId15"/>
    <p:sldId id="267" r:id="rId16"/>
    <p:sldId id="269" r:id="rId17"/>
    <p:sldId id="270" r:id="rId18"/>
    <p:sldId id="271" r:id="rId19"/>
    <p:sldId id="272" r:id="rId20"/>
    <p:sldId id="296" r:id="rId21"/>
    <p:sldId id="282" r:id="rId22"/>
    <p:sldId id="300" r:id="rId23"/>
    <p:sldId id="297" r:id="rId24"/>
    <p:sldId id="298" r:id="rId25"/>
    <p:sldId id="283" r:id="rId26"/>
    <p:sldId id="287" r:id="rId27"/>
    <p:sldId id="284" r:id="rId28"/>
    <p:sldId id="285" r:id="rId29"/>
    <p:sldId id="286" r:id="rId30"/>
    <p:sldId id="288" r:id="rId31"/>
    <p:sldId id="289" r:id="rId32"/>
    <p:sldId id="302" r:id="rId33"/>
    <p:sldId id="290" r:id="rId34"/>
    <p:sldId id="291" r:id="rId35"/>
    <p:sldId id="292" r:id="rId36"/>
  </p:sldIdLst>
  <p:sldSz cx="12192000" cy="6858000"/>
  <p:notesSz cx="12192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3" roundtripDataSignature="AMtx7mh7266TG0uNQ+3VhnhmvUI5L7V1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82255" autoAdjust="0"/>
  </p:normalViewPr>
  <p:slideViewPr>
    <p:cSldViewPr snapToGrid="0">
      <p:cViewPr varScale="1">
        <p:scale>
          <a:sx n="61" d="100"/>
          <a:sy n="61" d="100"/>
        </p:scale>
        <p:origin x="1050" y="48"/>
      </p:cViewPr>
      <p:guideLst>
        <p:guide orient="horz" pos="2880"/>
        <p:guide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6905625" y="0"/>
            <a:ext cx="5283200" cy="34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2260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%C3%89clairage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Alarme" TargetMode="External"/><Relationship Id="rId5" Type="http://schemas.openxmlformats.org/officeDocument/2006/relationships/hyperlink" Target="https://fr.wikipedia.org/wiki/S%C3%A9curit%C3%A9" TargetMode="External"/><Relationship Id="rId4" Type="http://schemas.openxmlformats.org/officeDocument/2006/relationships/hyperlink" Target="https://fr.wikipedia.org/wiki/Chauffag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err="1" smtClean="0"/>
              <a:t>Bjr</a:t>
            </a:r>
            <a:r>
              <a:rPr lang="fr-FR" dirty="0"/>
              <a:t>, Monsieur les membres du jury ,</a:t>
            </a:r>
            <a:r>
              <a:rPr lang="fr-FR" dirty="0" err="1" smtClean="0"/>
              <a:t>bjr</a:t>
            </a:r>
            <a:r>
              <a:rPr lang="fr-FR" dirty="0" smtClean="0"/>
              <a:t> chers invités 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smtClean="0"/>
              <a:t>Nous </a:t>
            </a:r>
            <a:r>
              <a:rPr lang="fr-FR" dirty="0"/>
              <a:t>tenons tout d’abord à vous remercier pour </a:t>
            </a:r>
            <a:r>
              <a:rPr lang="fr-FR" dirty="0" smtClean="0"/>
              <a:t>votre</a:t>
            </a:r>
            <a:r>
              <a:rPr lang="fr-FR" baseline="0" dirty="0" smtClean="0"/>
              <a:t> présence ici.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baseline="0" dirty="0" smtClean="0"/>
              <a:t>Chers membres du jury merci  encore pour le temps consacré </a:t>
            </a:r>
            <a:r>
              <a:rPr lang="fr-FR" baseline="0" dirty="0" err="1" smtClean="0"/>
              <a:t>à</a:t>
            </a:r>
            <a:r>
              <a:rPr lang="fr-FR" dirty="0" err="1" smtClean="0"/>
              <a:t>la</a:t>
            </a:r>
            <a:r>
              <a:rPr lang="fr-FR" dirty="0" smtClean="0"/>
              <a:t> </a:t>
            </a:r>
            <a:r>
              <a:rPr lang="fr-FR" dirty="0"/>
              <a:t>lecture de notre </a:t>
            </a:r>
            <a:r>
              <a:rPr lang="fr-FR" dirty="0" smtClean="0"/>
              <a:t>mémoire.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Merci à Mr BOUALOUACHE pour son assistance et son encadrement tout au long de ce </a:t>
            </a:r>
            <a:r>
              <a:rPr lang="fr-FR" dirty="0" smtClean="0"/>
              <a:t>travail</a:t>
            </a:r>
            <a:endParaRPr dirty="0"/>
          </a:p>
        </p:txBody>
      </p:sp>
      <p:sp>
        <p:nvSpPr>
          <p:cNvPr id="62" name="Google Shape;62;p1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7017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L’architecture du  </a:t>
            </a:r>
            <a:r>
              <a:rPr lang="fr-FR" baseline="0" dirty="0" smtClean="0"/>
              <a:t>système et connectivité composé 4partie la1er partie s’occupe de  relever les conditions environnementale via des capteurs relie a des cartes Communiquer </a:t>
            </a:r>
            <a:r>
              <a:rPr lang="fr-FR" baseline="0" dirty="0" smtClean="0"/>
              <a:t>avec un serveur et servir également  de circuit de commande pour les actionneurs</a:t>
            </a:r>
          </a:p>
          <a:p>
            <a:endParaRPr lang="fr-FR" baseline="0" dirty="0" smtClean="0"/>
          </a:p>
          <a:p>
            <a:r>
              <a:rPr lang="fr-FR" dirty="0" smtClean="0"/>
              <a:t>La connectivité locale est assurée par wifi</a:t>
            </a:r>
          </a:p>
          <a:p>
            <a:r>
              <a:rPr lang="fr-FR" dirty="0" smtClean="0"/>
              <a:t>Dans la partie communication  Le broker </a:t>
            </a:r>
            <a:r>
              <a:rPr lang="fr-FR" dirty="0" smtClean="0"/>
              <a:t>s’occupe de collecter et la gestion les </a:t>
            </a:r>
            <a:r>
              <a:rPr lang="fr-FR" dirty="0" smtClean="0"/>
              <a:t>donnée </a:t>
            </a:r>
            <a:r>
              <a:rPr lang="fr-FR" dirty="0" smtClean="0"/>
              <a:t>publier </a:t>
            </a:r>
          </a:p>
          <a:p>
            <a:r>
              <a:rPr lang="fr-FR" dirty="0" smtClean="0"/>
              <a:t>Ensuite vient la partie traitement qui a pour</a:t>
            </a:r>
            <a:r>
              <a:rPr lang="fr-FR" baseline="0" dirty="0" smtClean="0"/>
              <a:t>  </a:t>
            </a:r>
            <a:r>
              <a:rPr lang="fr-FR" baseline="0" dirty="0" smtClean="0"/>
              <a:t>rôle </a:t>
            </a:r>
            <a:r>
              <a:rPr lang="fr-FR" baseline="0" dirty="0" smtClean="0"/>
              <a:t>le stockage  classification et traitement de donnes </a:t>
            </a:r>
            <a:r>
              <a:rPr lang="fr-FR" baseline="0" dirty="0" smtClean="0"/>
              <a:t>reçu  </a:t>
            </a:r>
            <a:endParaRPr lang="fr-FR" baseline="0" dirty="0" smtClean="0"/>
          </a:p>
          <a:p>
            <a:r>
              <a:rPr lang="fr-FR" baseline="0" dirty="0" smtClean="0"/>
              <a:t>Au final elle vient la partie  visualisation </a:t>
            </a:r>
            <a:r>
              <a:rPr lang="fr-FR" baseline="0" dirty="0" smtClean="0"/>
              <a:t>ou le relever les conditions environnementale end user peut visualiser les </a:t>
            </a:r>
            <a:r>
              <a:rPr lang="fr-FR" baseline="0" dirty="0" err="1" smtClean="0"/>
              <a:t>donnees</a:t>
            </a:r>
            <a:r>
              <a:rPr lang="fr-FR" baseline="0" dirty="0" smtClean="0"/>
              <a:t> collecter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3134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Afin</a:t>
            </a:r>
            <a:r>
              <a:rPr lang="fr-FR" baseline="0" dirty="0" smtClean="0"/>
              <a:t> d’assurer la transmission des données collectées</a:t>
            </a:r>
          </a:p>
          <a:p>
            <a:r>
              <a:rPr lang="fr-FR" baseline="0" dirty="0" smtClean="0"/>
              <a:t>Nous avons choisi comme protocole applicatif le MQTT d’une part:</a:t>
            </a:r>
          </a:p>
          <a:p>
            <a:r>
              <a:rPr lang="fr-FR" baseline="0" dirty="0" smtClean="0"/>
              <a:t> parce qu'il est 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léger et efficace en termes de bande passante</a:t>
            </a:r>
            <a:r>
              <a:rPr lang="fr-FR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supporte également plusieurs niveau de qualité de 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service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sa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flexibilité,ainsi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 sécurité offerte à travers l’authentification par certificats client et serveur, le chiffrement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SSL/TLS</a:t>
            </a:r>
            <a:r>
              <a:rPr lang="fr-FR" dirty="0" smtClean="0"/>
              <a:t> ,</a:t>
            </a:r>
            <a:r>
              <a:rPr lang="fr-FR" dirty="0" err="1" smtClean="0"/>
              <a:t>Developpé</a:t>
            </a:r>
            <a:r>
              <a:rPr lang="fr-FR" dirty="0" smtClean="0"/>
              <a:t> par IBM par </a:t>
            </a:r>
            <a:r>
              <a:rPr lang="fr-FR" dirty="0" err="1" smtClean="0"/>
              <a:t>andystanfort</a:t>
            </a:r>
            <a:r>
              <a:rPr lang="fr-FR" dirty="0" smtClean="0"/>
              <a:t> ,</a:t>
            </a:r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2991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fr-FR" sz="1200" b="0" i="0" u="none" strike="noStrike" kern="1200" cap="none" dirty="0" smtClean="0">
              <a:solidFill>
                <a:schemeClr val="tx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MQTT utilise le principe de "Publisher/</a:t>
            </a:r>
            <a:r>
              <a:rPr lang="fr-FR" sz="1200" b="0" i="0" u="none" strike="noStrike" kern="1200" cap="none" dirty="0" err="1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Subscriber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 ‘’publication/</a:t>
            </a:r>
            <a:r>
              <a:rPr lang="fr-FR" sz="1200" b="0" i="0" u="none" strike="noStrike" kern="1200" cap="none" dirty="0" err="1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souscription’’pour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connecter les systèmes entre eux. L'émetteur transmet un message </a:t>
            </a:r>
            <a:r>
              <a:rPr lang="fr-FR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à un serveur 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(appelé aussi Broker MQTT) auquel s'abonne tous les</a:t>
            </a:r>
            <a:r>
              <a:rPr lang="fr-FR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baseline="0" dirty="0" err="1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systemes</a:t>
            </a:r>
            <a:r>
              <a:rPr lang="fr-FR" sz="1200" b="0" i="0" u="none" strike="noStrike" kern="1200" cap="none" baseline="0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souhaitant récupérer des données provenant des émetteurs. Les </a:t>
            </a:r>
            <a:r>
              <a:rPr lang="fr-FR" sz="1200" b="0" i="0" u="none" strike="noStrike" kern="1200" cap="none" dirty="0" err="1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Publishers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-FR" sz="1200" b="0" i="0" u="none" strike="noStrike" kern="1200" cap="none" dirty="0" err="1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Subscribers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sont totalement autonomes, ils n'ont pas besoin de s'identifier respectivement pour échanger des données.</a:t>
            </a:r>
          </a:p>
          <a:p>
            <a:endParaRPr dirty="0"/>
          </a:p>
        </p:txBody>
      </p:sp>
      <p:sp>
        <p:nvSpPr>
          <p:cNvPr id="212" name="Google Shape;21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19075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On consacre </a:t>
            </a:r>
            <a:r>
              <a:rPr lang="fr-FR" baseline="0" dirty="0" smtClean="0"/>
              <a:t>cette 3eme sous partie  </a:t>
            </a:r>
            <a:r>
              <a:rPr lang="fr-FR" baseline="0" dirty="0" smtClean="0"/>
              <a:t>pour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La spécification des besoins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Identification des acteurs </a:t>
            </a:r>
            <a:r>
              <a:rPr lang="fr-FR" baseline="0" smtClean="0"/>
              <a:t>du system</a:t>
            </a: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Expliquer le Diagramme de cas d’utilisation </a:t>
            </a:r>
            <a:r>
              <a:rPr lang="fr-FR" baseline="0" dirty="0" err="1" smtClean="0"/>
              <a:t>generale</a:t>
            </a:r>
            <a:endParaRPr dirty="0"/>
          </a:p>
        </p:txBody>
      </p:sp>
      <p:sp>
        <p:nvSpPr>
          <p:cNvPr id="226" name="Google Shape;22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1605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41300" marR="0" lvl="0" indent="-228600" algn="l" rtl="0">
              <a:lnSpc>
                <a:spcPct val="100000"/>
              </a:lnSpc>
              <a:spcBef>
                <a:spcPts val="249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Accès à distance</a:t>
            </a: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utilisateurs</a:t>
            </a:r>
          </a:p>
          <a:p>
            <a:pPr marL="241300" indent="-228600">
              <a:spcBef>
                <a:spcPts val="155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projets</a:t>
            </a:r>
          </a:p>
          <a:p>
            <a:pPr marL="241300" indent="-228600">
              <a:spcBef>
                <a:spcPts val="155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sites et appareils</a:t>
            </a: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 des donnée sur des </a:t>
            </a:r>
            <a:r>
              <a:rPr lang="fr-FR" sz="12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lang="fr-FR" sz="12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Afficher l’historisation des données</a:t>
            </a:r>
          </a:p>
          <a:p>
            <a:endParaRPr lang="fr-CA" dirty="0" smtClean="0"/>
          </a:p>
          <a:p>
            <a:r>
              <a:rPr lang="fr-CA" dirty="0" smtClean="0"/>
              <a:t>2 D’ autres besoins s’ajoutent à ce que nous venions de voir.</a:t>
            </a:r>
          </a:p>
          <a:p>
            <a:r>
              <a:rPr lang="fr-CA" dirty="0" smtClean="0"/>
              <a:t>Les besoins non fonctionnels: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" name="Google Shape;24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9608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La mise en marche du système nécessite essentiellement quatre acteurs dont nous verrons les rôles plus</a:t>
            </a:r>
            <a:r>
              <a:rPr lang="fr-FR" baseline="0" dirty="0" smtClean="0"/>
              <a:t> en détails </a:t>
            </a:r>
            <a:r>
              <a:rPr lang="fr-FR" dirty="0" smtClean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IL s’agit de</a:t>
            </a:r>
            <a:r>
              <a:rPr lang="fr-FR" dirty="0" smtClean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Chef d’entreprise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Chef de projet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Technicien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Utilisateur normal</a:t>
            </a:r>
            <a:endParaRPr dirty="0"/>
          </a:p>
        </p:txBody>
      </p:sp>
      <p:sp>
        <p:nvSpPr>
          <p:cNvPr id="254" name="Google Shape;25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807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Nous avons</a:t>
            </a:r>
            <a:r>
              <a:rPr lang="fr-FR" baseline="0" dirty="0" smtClean="0"/>
              <a:t> </a:t>
            </a:r>
            <a:r>
              <a:rPr lang="fr-FR" baseline="0" dirty="0" smtClean="0"/>
              <a:t>ici,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 diagramme de cas d’utilisation qui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est un diagramme UML utilisé pour donner une vision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globale du comportement fonctionnel de notre système logiciel</a:t>
            </a:r>
            <a:r>
              <a:rPr lang="fr-FR" dirty="0" smtClean="0"/>
              <a:t> </a:t>
            </a:r>
            <a:r>
              <a:rPr lang="fr-FR" baseline="0" dirty="0" smtClean="0"/>
              <a:t> comporte les acteurs cités </a:t>
            </a:r>
            <a:r>
              <a:rPr lang="fr-FR" baseline="0" dirty="0" err="1" smtClean="0"/>
              <a:t>precedement</a:t>
            </a:r>
            <a:r>
              <a:rPr lang="fr-FR" baseline="0" dirty="0" smtClean="0"/>
              <a:t>: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Chef d’entreprise: Acteur possédant un contrôle total sur le système, il assure la gestion des utilisateurs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(ajout, suppression, modification), la gestion des projets (création, modification, suppression,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assignation de chef de projet et technicien...).ainsi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que la gestion la gestion des site cartes et appareils</a:t>
            </a:r>
            <a:r>
              <a:rPr lang="fr-FR" dirty="0" smtClean="0"/>
              <a:t> et la visualisation des </a:t>
            </a:r>
            <a:r>
              <a:rPr lang="fr-FR" dirty="0" err="1" smtClean="0"/>
              <a:t>donnees</a:t>
            </a:r>
            <a:r>
              <a:rPr lang="fr-FR" dirty="0" smtClean="0"/>
              <a:t> et</a:t>
            </a:r>
            <a:r>
              <a:rPr lang="fr-FR" baseline="0" dirty="0" smtClean="0"/>
              <a:t> actionneur,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 chef de projet peut gérer les projets auxquels il est assigné, assigner des techniciens qui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vont s’occuper de la gestion des sites, cartes et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appareils,plus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les fonctionnalités standards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(ajout, modification, suppression, visualisation des données).</a:t>
            </a:r>
            <a:r>
              <a:rPr lang="fr-FR" dirty="0" smtClean="0"/>
              <a:t> </a:t>
            </a:r>
            <a:br>
              <a:rPr lang="fr-FR" dirty="0" smtClean="0"/>
            </a:b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 technicien possède l’option de consulter le projet qui lui est assigné , il pourra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ajouter,supprimer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 sites ainsi que des cartes, des appareils ( capteurs et actionneurs) ou bien les modifier.</a:t>
            </a:r>
            <a:r>
              <a:rPr lang="fr-FR" dirty="0" smtClean="0"/>
              <a:t/>
            </a:r>
            <a:br>
              <a:rPr lang="fr-FR" dirty="0" smtClean="0"/>
            </a:b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L’utilisateur normal: Il peut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uniquementcontrôler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 actionneurs auxquels il a droit, et de</a:t>
            </a:r>
            <a:b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visualiser les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donnees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et statistique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captées par les différentes capteur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projet ou il était assigné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fr-FR" dirty="0" smtClean="0"/>
              <a:t> </a:t>
            </a:r>
            <a:br>
              <a:rPr lang="fr-FR" dirty="0" smtClean="0"/>
            </a:br>
            <a:endParaRPr dirty="0"/>
          </a:p>
        </p:txBody>
      </p:sp>
      <p:sp>
        <p:nvSpPr>
          <p:cNvPr id="274" name="Google Shape;2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97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077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La</a:t>
            </a:r>
            <a:r>
              <a:rPr lang="fr-FR" baseline="0" dirty="0" smtClean="0"/>
              <a:t> collecte des données est assurée par trois capteurs qui permettent de mesurer la température ,l’humidité et la luminosité et la détection de présence</a:t>
            </a:r>
          </a:p>
          <a:p>
            <a:r>
              <a:rPr lang="fr-FR" baseline="0" dirty="0" err="1" smtClean="0"/>
              <a:t>iIs</a:t>
            </a:r>
            <a:r>
              <a:rPr lang="fr-FR" baseline="0" dirty="0" smtClean="0"/>
              <a:t> sont directement reliés au microcontrôleur et disposent de leur propre bibliothèques permettant de récupérer les valeurs numériques,</a:t>
            </a:r>
          </a:p>
          <a:p>
            <a:endParaRPr lang="fr-FR" baseline="0" dirty="0" smtClean="0"/>
          </a:p>
          <a:p>
            <a:r>
              <a:rPr lang="fr-FR" baseline="0" dirty="0" smtClean="0"/>
              <a:t>Les données publiées sont alors traitées par un script qui permet de les </a:t>
            </a:r>
            <a:r>
              <a:rPr lang="fr-FR" baseline="0" dirty="0" err="1" smtClean="0"/>
              <a:t>inserer</a:t>
            </a:r>
            <a:r>
              <a:rPr lang="fr-FR" baseline="0" dirty="0" smtClean="0"/>
              <a:t> dans une base </a:t>
            </a:r>
            <a:r>
              <a:rPr lang="fr-FR" baseline="0" dirty="0" err="1" smtClean="0"/>
              <a:t>deonnée</a:t>
            </a:r>
            <a:r>
              <a:rPr lang="fr-FR" baseline="0" dirty="0" smtClean="0"/>
              <a:t> à fin d’être consulter par l’utilisateur final du système sur une tablette ou un ordinateur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47156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Presentation</a:t>
            </a:r>
            <a:r>
              <a:rPr lang="fr-FR" dirty="0" smtClean="0"/>
              <a:t> de </a:t>
            </a:r>
            <a:r>
              <a:rPr lang="fr-FR" baseline="0" dirty="0" smtClean="0"/>
              <a:t> l’application web</a:t>
            </a:r>
          </a:p>
          <a:p>
            <a:r>
              <a:rPr lang="fr-FR" baseline="0" dirty="0" smtClean="0"/>
              <a:t>Et quelques images  de nous </a:t>
            </a:r>
            <a:r>
              <a:rPr lang="fr-FR" baseline="0" dirty="0" err="1" smtClean="0"/>
              <a:t>proojet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realisé</a:t>
            </a:r>
            <a:r>
              <a:rPr lang="fr-FR" baseline="0" dirty="0" smtClean="0"/>
              <a:t>,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2037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Sans attendre nous allons passer à la présentation de notre projet de fin d’études réalisé à l’USTHB intitulé </a:t>
            </a:r>
            <a:r>
              <a:rPr lang="fr-FR" sz="1100" b="1" dirty="0">
                <a:solidFill>
                  <a:srgbClr val="C55A11"/>
                </a:solidFill>
              </a:rPr>
              <a:t>«</a:t>
            </a:r>
            <a:r>
              <a:rPr lang="fr-FR" sz="1100" b="1" dirty="0">
                <a:solidFill>
                  <a:srgbClr val="000000"/>
                </a:solidFill>
              </a:rPr>
              <a:t>L’implémentation et la réalisation d’un système générique d’Internet des objets pour la surveillance et le contrôle à distance</a:t>
            </a:r>
            <a:r>
              <a:rPr lang="fr-FR" dirty="0">
                <a:solidFill>
                  <a:srgbClr val="C55A11"/>
                </a:solidFill>
              </a:rPr>
              <a:t> »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Notre exposé se déroulera comme suit 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Nous commencerons par Une introduction qui présente de prime abord l’internet, l’internet des objets et ses applications ,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Ensuite nous exposerons la problématique de notre sujet, le pourquoi du choix de ce projet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dirty="0"/>
              <a:t>Puis nous </a:t>
            </a:r>
            <a:r>
              <a:rPr lang="fr-FR" dirty="0" err="1" smtClean="0"/>
              <a:t>verons</a:t>
            </a:r>
            <a:r>
              <a:rPr lang="fr-FR" baseline="0" dirty="0" smtClean="0"/>
              <a:t> les objectifs fixés.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fr-FR" dirty="0" smtClean="0"/>
              <a:t> Nous verrons par</a:t>
            </a:r>
            <a:r>
              <a:rPr lang="fr-FR" baseline="0" dirty="0" smtClean="0"/>
              <a:t> la suite une étude conceptuelle de la solution </a:t>
            </a:r>
            <a:r>
              <a:rPr lang="fr-FR" dirty="0" smtClean="0"/>
              <a:t>privilégiée.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 smtClean="0"/>
              <a:t>Ensuite</a:t>
            </a:r>
            <a:r>
              <a:rPr lang="fr-FR" baseline="0" dirty="0" smtClean="0"/>
              <a:t> viens la partie </a:t>
            </a:r>
            <a:r>
              <a:rPr lang="fr-FR" baseline="0" dirty="0" err="1" smtClean="0"/>
              <a:t>implémentaion</a:t>
            </a:r>
            <a:r>
              <a:rPr lang="fr-FR" baseline="0" dirty="0" smtClean="0"/>
              <a:t> et</a:t>
            </a:r>
            <a:r>
              <a:rPr lang="fr-FR" dirty="0" smtClean="0"/>
              <a:t> </a:t>
            </a:r>
            <a:r>
              <a:rPr lang="fr-FR" dirty="0"/>
              <a:t>quelques résultats obtenues avant de terminer par une brève conclusion et mentionnerons quelques perspectives de développement.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 </a:t>
            </a:r>
            <a:endParaRPr dirty="0"/>
          </a:p>
        </p:txBody>
      </p:sp>
      <p:sp>
        <p:nvSpPr>
          <p:cNvPr id="76" name="Google Shape;76;p2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0905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046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6634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2629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8003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37957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syst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réaliser nous permet également de détecter des mouvements du lieu de surveillance, ce qui sert grandement pour prévenir des intrusions , notamment en déclenchant une alarme en cas de détection de mouvements.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L’alarme est simulée ici par une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led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comme le montre la figure</a:t>
            </a:r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baseline="0" dirty="0" smtClean="0"/>
          </a:p>
        </p:txBody>
      </p:sp>
      <p:sp>
        <p:nvSpPr>
          <p:cNvPr id="399" name="Google Shape;39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568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 système réalisé nous permet également la régulation automatique de l’éclairage d’un site distant.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 effet sous un certains seuil de luminosité, l’éclairage automatique est déclenché. Nous simulons les lampadaires destinés à l’éclairage par des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leds</a:t>
            </a:r>
            <a:endParaRPr lang="fr-FR" b="0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dirty="0"/>
          </a:p>
        </p:txBody>
      </p:sp>
      <p:sp>
        <p:nvSpPr>
          <p:cNvPr id="406" name="Google Shape;40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5755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Pour terminer cette présentation, je voudrais aborder brièvement  les connaissance  acquis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durant la </a:t>
            </a:r>
            <a:r>
              <a:rPr lang="fr-FR" sz="12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realisation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ce projet</a:t>
            </a:r>
            <a:endParaRPr lang="fr-FR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Ce</a:t>
            </a:r>
            <a:r>
              <a:rPr lang="fr-FR" baseline="0" dirty="0" smtClean="0"/>
              <a:t> </a:t>
            </a:r>
            <a:r>
              <a:rPr lang="fr-FR" baseline="0" dirty="0" smtClean="0"/>
              <a:t>projet nous a également permis de renforcer notre créativité , notre détermination et notre capacité de travail en équipe</a:t>
            </a:r>
            <a:endParaRPr dirty="0"/>
          </a:p>
        </p:txBody>
      </p:sp>
      <p:sp>
        <p:nvSpPr>
          <p:cNvPr id="413" name="Google Shape;41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550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 final étant donnée que nul ne peut prétendre aborder un domaine dans son ensemble</a:t>
            </a:r>
            <a:endParaRPr lang="fr-FR" b="1" dirty="0" smtClean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b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nous souhaitons venir :</a:t>
            </a:r>
            <a:endParaRPr lang="fr-FR" b="1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" name="Google Shape;42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320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7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55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Avant de parler de l’internet des objets , il serait plus judicieux  de parler d'abord de ce qu’est l’internet.</a:t>
            </a:r>
            <a:endParaRPr lang="fr-FR" b="0" dirty="0" smtClean="0">
              <a:effectLst/>
            </a:endParaRPr>
          </a:p>
          <a:p>
            <a:pPr rtl="0"/>
            <a:r>
              <a:rPr lang="fr-FR" b="0" dirty="0" smtClean="0">
                <a:effectLst/>
              </a:rPr>
              <a:t/>
            </a:r>
            <a:br>
              <a:rPr lang="fr-FR" b="0" dirty="0" smtClean="0">
                <a:effectLst/>
              </a:rPr>
            </a:b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l’internet est le plus grand réseaux informatique au monde qui interconnecte des milliers d’ordinateurs qui s’échanges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 données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à travers le monde. C’est notamment grâce à ce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réseaux que des interlocuteurs se situant sur des continents différents peuvent s’échanger des </a:t>
            </a:r>
            <a:r>
              <a:rPr lang="fr-FR" sz="12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couriers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électroniques,</a:t>
            </a:r>
          </a:p>
          <a:p>
            <a:pPr rtl="0"/>
            <a:endParaRPr lang="fr-FR" sz="1200" b="0" i="0" u="none" strike="noStrike" cap="none" baseline="0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rtl="0"/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Passons maintenant à la </a:t>
            </a:r>
            <a:r>
              <a:rPr lang="fr-FR" sz="12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definition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 de l’internet des objets, Qu’est ce que l’internet des objets ?</a:t>
            </a:r>
            <a:endParaRPr lang="fr-FR" b="0" dirty="0" smtClean="0">
              <a:effectLst/>
            </a:endParaRPr>
          </a:p>
          <a:p>
            <a:pPr rtl="0"/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L’internet des objets est une technologie qui permet de connecter les objets a l’internet, ces objets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ont la capacité de transmettre et recevoir les données</a:t>
            </a:r>
            <a:endParaRPr lang="fr-FR" b="0" dirty="0" smtClean="0">
              <a:effectLst/>
            </a:endParaRPr>
          </a:p>
          <a:p>
            <a:pPr rtl="0"/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Ces objets peuvent être une voiture  qui embarque des capteurs , une porte de garage ,des Tee-shirts, des montres, des  chaussures, des lunettes  et même des animaux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Presque tout peut être connecter a internet de notre jour.</a:t>
            </a:r>
          </a:p>
          <a:p>
            <a:r>
              <a:rPr lang="fr-FR" dirty="0" smtClean="0"/>
              <a:t>Selon les estimations de </a:t>
            </a:r>
            <a:r>
              <a:rPr lang="fr-FR" dirty="0" err="1" smtClean="0"/>
              <a:t>cisco</a:t>
            </a:r>
            <a:r>
              <a:rPr lang="fr-FR" dirty="0" smtClean="0"/>
              <a:t>, 50 milliards d’objets seront connectés a l’internet vers 2020</a:t>
            </a:r>
            <a:r>
              <a:rPr lang="fr-FR" sz="1200" b="0" i="0" u="none" strike="noStrike" kern="1200" cap="none" dirty="0" smtClean="0">
                <a:solidFill>
                  <a:schemeClr val="tx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99 </a:t>
            </a:r>
            <a:r>
              <a:rPr lang="fr-FR" dirty="0" smtClean="0">
                <a:solidFill>
                  <a:srgbClr val="002060"/>
                </a:solidFill>
              </a:rPr>
              <a:t>% des objets ne sont actuellement pas connectés.</a:t>
            </a:r>
          </a:p>
        </p:txBody>
      </p:sp>
      <p:sp>
        <p:nvSpPr>
          <p:cNvPr id="106" name="Google Shape;106;p4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4029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dirty="0" smtClean="0"/>
              <a:t>Le monde de l’internet des objets présente une architecture plus ou moins fixe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lang="fr-FR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dirty="0" smtClean="0"/>
              <a:t>Il y’a d'abord les objets qui captent les données de l’environnement physique qui transitent ensuite par le réseau internet afin d’</a:t>
            </a:r>
            <a:r>
              <a:rPr lang="fr-FR" dirty="0" err="1" smtClean="0"/>
              <a:t>etre</a:t>
            </a:r>
            <a:r>
              <a:rPr lang="fr-FR" dirty="0" smtClean="0"/>
              <a:t> traité par des serveurs et d’</a:t>
            </a:r>
            <a:r>
              <a:rPr lang="fr-FR" dirty="0" err="1" smtClean="0"/>
              <a:t>etre</a:t>
            </a:r>
            <a:r>
              <a:rPr lang="fr-FR" dirty="0" smtClean="0"/>
              <a:t> stocker pour des futurs utilisations.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fr-FR" dirty="0" smtClean="0"/>
              <a:t>Les </a:t>
            </a:r>
            <a:r>
              <a:rPr lang="fr-FR" dirty="0" err="1" smtClean="0"/>
              <a:t>donées</a:t>
            </a:r>
            <a:r>
              <a:rPr lang="fr-FR" dirty="0" smtClean="0"/>
              <a:t> </a:t>
            </a:r>
            <a:r>
              <a:rPr lang="fr-FR" dirty="0" err="1" smtClean="0"/>
              <a:t>recoltées</a:t>
            </a:r>
            <a:r>
              <a:rPr lang="fr-FR" dirty="0" smtClean="0"/>
              <a:t> peuvent alors </a:t>
            </a:r>
            <a:r>
              <a:rPr lang="fr-FR" dirty="0" err="1" smtClean="0"/>
              <a:t>etre</a:t>
            </a:r>
            <a:r>
              <a:rPr lang="fr-FR" dirty="0" smtClean="0"/>
              <a:t>  consulter à partir d’un smartphone , d’une tablette ou d’un pc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014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fr-FR" dirty="0" smtClean="0"/>
              <a:t>L’internet des objets offre des possibilités quasi illimité dans plusieurs domaine :</a:t>
            </a:r>
          </a:p>
          <a:p>
            <a:r>
              <a:rPr lang="fr-FR" dirty="0" smtClean="0"/>
              <a:t>Par exemple dans le dans le domaine de la domotique:</a:t>
            </a:r>
          </a:p>
          <a:p>
            <a:r>
              <a:rPr lang="fr-FR" dirty="0" smtClean="0"/>
              <a:t>Il permet de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centraliser le contrôle des différents systèmes et sous-systèmes de la maison et de l'entreprise (chauffage, porte de garage, portail d'entrée, prises électriques, </a:t>
            </a:r>
            <a:r>
              <a:rPr lang="fr-FR" dirty="0" smtClean="0"/>
              <a:t>d’optimiser la consommation : grâce au télé-relevé(compteur intelligent)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optimisation de l'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 tooltip="Éclairage"/>
              </a:rPr>
              <a:t>éclairage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et du 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 tooltip="Chauffage"/>
              </a:rPr>
              <a:t>chauffage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),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Il permet </a:t>
            </a:r>
            <a:r>
              <a:rPr lang="fr-FR" sz="1200" b="0" i="0" u="none" strike="noStrike" cap="none" baseline="0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égalemnt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 mettre en place un mécanisme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 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 tooltip="Sécurité"/>
              </a:rPr>
              <a:t>sécurité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 tooltip="Alarme"/>
              </a:rPr>
              <a:t>alarme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200" b="0" i="0" u="none" strike="noStrike" cap="none" dirty="0" err="1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serures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connectées) ,</a:t>
            </a:r>
          </a:p>
          <a:p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 smtClean="0"/>
              <a:t>Transport : permet d’optimiser les itinéraires en prenant compte de plus de paramètres tels que la circulation ,la présence de barrages ou de feu optique,</a:t>
            </a:r>
            <a:r>
              <a:rPr lang="fr-FR" baseline="0" dirty="0" smtClean="0"/>
              <a:t> évitant ainsi les risques d’accidents</a:t>
            </a:r>
            <a:endParaRPr lang="fr-FR" dirty="0" smtClean="0"/>
          </a:p>
          <a:p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fr-FR" dirty="0" smtClean="0"/>
          </a:p>
          <a:p>
            <a:r>
              <a:rPr lang="fr-FR" dirty="0" smtClean="0"/>
              <a:t>santé: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collecte et échange de ses données biométriques via des capteurs connectés</a:t>
            </a:r>
            <a:r>
              <a:rPr lang="fr-FR" sz="1200" b="0" i="0" u="none" strike="noStrike" cap="none" baseline="0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permettant ainsi le </a:t>
            </a:r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suivi en temps réel de la santé d’un patients,</a:t>
            </a:r>
          </a:p>
          <a:p>
            <a:endParaRPr lang="fr-FR" sz="1200" b="0" i="0" u="none" strike="noStrike" cap="none" dirty="0" smtClean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fr-FR" sz="1200" b="0" i="0" u="none" strike="noStrike" cap="none" dirty="0" smtClean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Agriculture : permet l’agriculture de précision </a:t>
            </a:r>
            <a:endParaRPr lang="fr-FR" dirty="0"/>
          </a:p>
        </p:txBody>
      </p:sp>
      <p:sp>
        <p:nvSpPr>
          <p:cNvPr id="119" name="Google Shape;119;p6:notes"/>
          <p:cNvSpPr txBox="1">
            <a:spLocks noGrp="1"/>
          </p:cNvSpPr>
          <p:nvPr>
            <p:ph type="sldNum" idx="12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067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L’</a:t>
            </a:r>
            <a:r>
              <a:rPr lang="fr-FR" dirty="0" err="1" smtClean="0"/>
              <a:t>IoT</a:t>
            </a:r>
            <a:r>
              <a:rPr lang="fr-FR" baseline="0" dirty="0" smtClean="0"/>
              <a:t> offrant une multitude de services visant à surveiller et</a:t>
            </a:r>
            <a:r>
              <a:rPr lang="fr-FR" dirty="0" smtClean="0"/>
              <a:t> optimiser les productions</a:t>
            </a:r>
            <a:r>
              <a:rPr lang="fr-FR" baseline="0" dirty="0" smtClean="0"/>
              <a:t> tout en réduisant la charge de travail</a:t>
            </a:r>
          </a:p>
          <a:p>
            <a:r>
              <a:rPr lang="fr-FR" baseline="0" dirty="0" smtClean="0"/>
              <a:t>Il devient alors possible de faire des surveillances sans présence physique, et pour une utilisation optimal il faudrait aussi des données statistiques pour réaliser des études,</a:t>
            </a:r>
          </a:p>
          <a:p>
            <a:endParaRPr lang="fr-FR" baseline="0" dirty="0" smtClean="0"/>
          </a:p>
          <a:p>
            <a:r>
              <a:rPr lang="fr-FR" baseline="0" dirty="0" smtClean="0"/>
              <a:t>[Pour l’optimisation une gestion automatique doit alors être possible ou une surveillance à distance selon les choix de l’utilisateur </a:t>
            </a:r>
            <a:r>
              <a:rPr lang="fr-FR" baseline="0" dirty="0" err="1" smtClean="0"/>
              <a:t>appuyants</a:t>
            </a:r>
            <a:r>
              <a:rPr lang="fr-FR" baseline="0" dirty="0" smtClean="0"/>
              <a:t> sur les boutons ON OFF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55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 smtClean="0"/>
              <a:t>Concerernat</a:t>
            </a:r>
            <a:r>
              <a:rPr lang="fr-FR" dirty="0" smtClean="0"/>
              <a:t> les objectif a</a:t>
            </a:r>
            <a:r>
              <a:rPr lang="fr-FR" baseline="0" dirty="0" smtClean="0"/>
              <a:t> atteindre pour la </a:t>
            </a:r>
            <a:r>
              <a:rPr lang="fr-FR" baseline="0" dirty="0" err="1" smtClean="0"/>
              <a:t>realisation</a:t>
            </a:r>
            <a:r>
              <a:rPr lang="fr-FR" baseline="0" dirty="0" smtClean="0"/>
              <a:t> de ce projet  sont citer comme suit:</a:t>
            </a:r>
            <a:endParaRPr dirty="0"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4421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Dans cette partie, nous allons présenter en détails la conception du projet à travers les diagrammes UML avant</a:t>
            </a:r>
            <a:r>
              <a:rPr lang="fr-FR" baseline="0" dirty="0" smtClean="0"/>
              <a:t> ca on va parlé sur l’architecture su système ainsi que le protocole utilisé</a:t>
            </a:r>
            <a:endParaRPr dirty="0"/>
          </a:p>
        </p:txBody>
      </p:sp>
      <p:sp>
        <p:nvSpPr>
          <p:cNvPr id="179" name="Google Shape;1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7140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Comme vous le voyer cette section est partager en 3 sous-partie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La</a:t>
            </a:r>
            <a:r>
              <a:rPr lang="fr-FR" baseline="0" dirty="0" smtClean="0"/>
              <a:t> 1ere concerne l’architecture de système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aseline="0" dirty="0" smtClean="0"/>
              <a:t>La 2eme on va parler sur le protocole utilisée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baseline="0" dirty="0" smtClean="0"/>
              <a:t>La 3 partie on vas vous parle sur </a:t>
            </a:r>
            <a:r>
              <a:rPr lang="fr-FR" sz="1200" dirty="0" smtClean="0"/>
              <a:t>Etude des Besoins pour la conception logicielle</a:t>
            </a:r>
            <a:endParaRPr lang="fr-FR" sz="1200" dirty="0" smtClean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987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9"/>
          <p:cNvSpPr/>
          <p:nvPr/>
        </p:nvSpPr>
        <p:spPr>
          <a:xfrm>
            <a:off x="0" y="0"/>
            <a:ext cx="2851404" cy="68595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9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9"/>
          <p:cNvSpPr/>
          <p:nvPr/>
        </p:nvSpPr>
        <p:spPr>
          <a:xfrm>
            <a:off x="0" y="714756"/>
            <a:ext cx="1592580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9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body" idx="1"/>
          </p:nvPr>
        </p:nvSpPr>
        <p:spPr>
          <a:xfrm>
            <a:off x="1867280" y="1097356"/>
            <a:ext cx="5549900" cy="140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0"/>
          <p:cNvSpPr/>
          <p:nvPr/>
        </p:nvSpPr>
        <p:spPr>
          <a:xfrm>
            <a:off x="0" y="0"/>
            <a:ext cx="2851404" cy="68595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0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0"/>
          <p:cNvSpPr/>
          <p:nvPr/>
        </p:nvSpPr>
        <p:spPr>
          <a:xfrm>
            <a:off x="0" y="714756"/>
            <a:ext cx="1592580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0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0"/>
          <p:cNvSpPr txBox="1">
            <a:spLocks noGrp="1"/>
          </p:cNvSpPr>
          <p:nvPr>
            <p:ph type="body" idx="1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0"/>
          <p:cNvSpPr txBox="1">
            <a:spLocks noGrp="1"/>
          </p:cNvSpPr>
          <p:nvPr>
            <p:ph type="body" idx="2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0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0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1"/>
          <p:cNvSpPr/>
          <p:nvPr/>
        </p:nvSpPr>
        <p:spPr>
          <a:xfrm>
            <a:off x="0" y="0"/>
            <a:ext cx="2851404" cy="685952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1"/>
          <p:cNvSpPr/>
          <p:nvPr/>
        </p:nvSpPr>
        <p:spPr>
          <a:xfrm>
            <a:off x="0" y="0"/>
            <a:ext cx="182880" cy="6858000"/>
          </a:xfrm>
          <a:custGeom>
            <a:avLst/>
            <a:gdLst/>
            <a:ahLst/>
            <a:cxnLst/>
            <a:rect l="l" t="t" r="r" b="b"/>
            <a:pathLst>
              <a:path w="182880" h="6858000" extrusionOk="0">
                <a:moveTo>
                  <a:pt x="0" y="6858000"/>
                </a:moveTo>
                <a:lnTo>
                  <a:pt x="182880" y="6858000"/>
                </a:lnTo>
                <a:lnTo>
                  <a:pt x="18288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F487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1"/>
          <p:cNvSpPr/>
          <p:nvPr/>
        </p:nvSpPr>
        <p:spPr>
          <a:xfrm>
            <a:off x="0" y="714756"/>
            <a:ext cx="1592580" cy="508000"/>
          </a:xfrm>
          <a:custGeom>
            <a:avLst/>
            <a:gdLst/>
            <a:ahLst/>
            <a:cxnLst/>
            <a:rect l="l" t="t" r="r" b="b"/>
            <a:pathLst>
              <a:path w="1592580" h="508000" extrusionOk="0">
                <a:moveTo>
                  <a:pt x="0" y="0"/>
                </a:moveTo>
                <a:lnTo>
                  <a:pt x="0" y="503948"/>
                </a:lnTo>
                <a:lnTo>
                  <a:pt x="1245844" y="507491"/>
                </a:lnTo>
                <a:lnTo>
                  <a:pt x="1346200" y="507491"/>
                </a:lnTo>
                <a:lnTo>
                  <a:pt x="1350899" y="502665"/>
                </a:lnTo>
                <a:lnTo>
                  <a:pt x="1352423" y="501141"/>
                </a:lnTo>
                <a:lnTo>
                  <a:pt x="1354328" y="499617"/>
                </a:lnTo>
                <a:lnTo>
                  <a:pt x="1355852" y="497966"/>
                </a:lnTo>
                <a:lnTo>
                  <a:pt x="1584960" y="268858"/>
                </a:lnTo>
                <a:lnTo>
                  <a:pt x="1590246" y="261714"/>
                </a:lnTo>
                <a:lnTo>
                  <a:pt x="1592008" y="254571"/>
                </a:lnTo>
                <a:lnTo>
                  <a:pt x="1590246" y="247427"/>
                </a:lnTo>
                <a:lnTo>
                  <a:pt x="1584960" y="240283"/>
                </a:lnTo>
                <a:lnTo>
                  <a:pt x="1355852" y="11302"/>
                </a:lnTo>
                <a:lnTo>
                  <a:pt x="1350899" y="11302"/>
                </a:lnTo>
                <a:lnTo>
                  <a:pt x="1350899" y="6476"/>
                </a:lnTo>
                <a:lnTo>
                  <a:pt x="1346200" y="6476"/>
                </a:lnTo>
                <a:lnTo>
                  <a:pt x="1341374" y="1777"/>
                </a:lnTo>
                <a:lnTo>
                  <a:pt x="1245844" y="1777"/>
                </a:lnTo>
                <a:lnTo>
                  <a:pt x="0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41"/>
          <p:cNvSpPr txBox="1">
            <a:spLocks noGrp="1"/>
          </p:cNvSpPr>
          <p:nvPr>
            <p:ph type="ctr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ubTitle" idx="1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2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2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2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2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3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3"/>
          <p:cNvSpPr/>
          <p:nvPr/>
        </p:nvSpPr>
        <p:spPr>
          <a:xfrm>
            <a:off x="1645920" y="2074164"/>
            <a:ext cx="9052560" cy="1549908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3"/>
          <p:cNvSpPr/>
          <p:nvPr/>
        </p:nvSpPr>
        <p:spPr>
          <a:xfrm>
            <a:off x="2083307" y="2039111"/>
            <a:ext cx="8264652" cy="312877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43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43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3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38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38"/>
          <p:cNvSpPr txBox="1">
            <a:spLocks noGrp="1"/>
          </p:cNvSpPr>
          <p:nvPr>
            <p:ph type="body" idx="1"/>
          </p:nvPr>
        </p:nvSpPr>
        <p:spPr>
          <a:xfrm>
            <a:off x="1867280" y="1097356"/>
            <a:ext cx="5549900" cy="1406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8"/>
          <p:cNvSpPr txBox="1">
            <a:spLocks noGrp="1"/>
          </p:cNvSpPr>
          <p:nvPr>
            <p:ph type="ftr" idx="11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8"/>
          <p:cNvSpPr txBox="1">
            <a:spLocks noGrp="1"/>
          </p:cNvSpPr>
          <p:nvPr>
            <p:ph type="dt" idx="10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38"/>
          <p:cNvSpPr txBox="1">
            <a:spLocks noGrp="1"/>
          </p:cNvSpPr>
          <p:nvPr>
            <p:ph type="sldNum" idx="12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 b="0" u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6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/>
          <p:nvPr/>
        </p:nvSpPr>
        <p:spPr>
          <a:xfrm>
            <a:off x="2085194" y="3480164"/>
            <a:ext cx="9067800" cy="1652066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70C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3707903" y="5085184"/>
            <a:ext cx="499255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 sz="6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" descr="Anim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8662" y="1142984"/>
            <a:ext cx="1727200" cy="121920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450"/>
              </a:srgbClr>
            </a:outerShdw>
          </a:effectLst>
        </p:spPr>
      </p:pic>
      <p:sp>
        <p:nvSpPr>
          <p:cNvPr id="67" name="Google Shape;67;p1"/>
          <p:cNvSpPr txBox="1"/>
          <p:nvPr/>
        </p:nvSpPr>
        <p:spPr>
          <a:xfrm>
            <a:off x="1000099" y="186995"/>
            <a:ext cx="10191821" cy="3293169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745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République Algérienne Démocratique et Populaire</a:t>
            </a:r>
            <a:br>
              <a:rPr lang="fr-FR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fr-FR" sz="2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Ministère de l’Enseignement Supérieur et de la Recherche Scientifique</a:t>
            </a:r>
            <a:endParaRPr sz="20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None/>
            </a:pPr>
            <a:r>
              <a:rPr lang="fr-F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Université des sciences et de la Technologie  Houari BOUMEDIENNE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None/>
            </a:pPr>
            <a:r>
              <a:rPr lang="fr-F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Faculté d’Electronique et d’Informatique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imes New Roman"/>
              <a:buNone/>
            </a:pPr>
            <a:r>
              <a:rPr lang="fr-FR" sz="2000" b="1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Département d’informatique</a:t>
            </a:r>
            <a:endParaRPr sz="12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Mémoire de Projet de Fin d’Etude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Pour L’obtention du Diplôme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Licence en Génie des Télécoms et Réseaux 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None/>
            </a:pPr>
            <a:r>
              <a:rPr lang="fr-FR" sz="20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Thème:</a:t>
            </a:r>
            <a:endParaRPr sz="2000" b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2362200" y="3617782"/>
            <a:ext cx="8513789" cy="151444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L’implémentation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et la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réalisation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d’un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système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générique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d’Internet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des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objets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pour la surveillance et le </a:t>
            </a:r>
            <a:r>
              <a:rPr b="1" i="0" dirty="0" err="1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contrôle</a:t>
            </a:r>
            <a:r>
              <a:rPr b="1" i="0" dirty="0">
                <a:ln>
                  <a:noFill/>
                </a:ln>
                <a:solidFill>
                  <a:schemeClr val="dk1"/>
                </a:solidFill>
                <a:latin typeface="Bookman Old Style"/>
              </a:rPr>
              <a:t> à distance</a:t>
            </a:r>
          </a:p>
        </p:txBody>
      </p:sp>
      <p:sp>
        <p:nvSpPr>
          <p:cNvPr id="69" name="Google Shape;69;p1"/>
          <p:cNvSpPr/>
          <p:nvPr/>
        </p:nvSpPr>
        <p:spPr>
          <a:xfrm>
            <a:off x="1000099" y="5417707"/>
            <a:ext cx="390523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fr-FR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Proposé et dirigé par :                                                                                   </a:t>
            </a:r>
            <a:r>
              <a:rPr lang="fr-FR" sz="1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Mr.BOUALOUACHE</a:t>
            </a:r>
            <a:r>
              <a:rPr lang="fr-FR" sz="1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-FR" sz="1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Abdelwahab</a:t>
            </a:r>
            <a:endParaRPr sz="16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-1" y="6427321"/>
            <a:ext cx="117157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lang="fr-FR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 n°  </a:t>
            </a:r>
            <a:r>
              <a:rPr lang="fr-FR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47/2019</a:t>
            </a:r>
            <a:r>
              <a:rPr lang="fr-FR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/GTR/FEI                                                                                                      </a:t>
            </a:r>
            <a:r>
              <a:rPr lang="fr-FR" sz="1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r>
            <a:r>
              <a:rPr lang="fr-FR" sz="1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JUILLET 2019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6478038" y="5177516"/>
            <a:ext cx="494387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fr-FR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Présenté par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fr-FR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DJIBRILLA BOUKARY Yacine 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rPr lang="fr-FR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Mr. KISSOUM Mohand Ouali</a:t>
            </a:r>
            <a:endParaRPr sz="16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" descr="C:\Users\lamya90\Documents\Nouveau dossier4545\Divers\USTHB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04385" y="1216799"/>
            <a:ext cx="1571604" cy="10715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11" name="Google Shape;276;p17"/>
          <p:cNvSpPr txBox="1"/>
          <p:nvPr/>
        </p:nvSpPr>
        <p:spPr>
          <a:xfrm>
            <a:off x="994172" y="782081"/>
            <a:ext cx="299720" cy="382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smtClean="0">
                <a:solidFill>
                  <a:srgbClr val="FD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/>
          <p:nvPr/>
        </p:nvSpPr>
        <p:spPr>
          <a:xfrm>
            <a:off x="3194476" y="2019018"/>
            <a:ext cx="6374541" cy="7649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Collecter des données de l’environnement d'implémentation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3194476" y="3184428"/>
            <a:ext cx="6374541" cy="7649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Constituer une base de donnée pour le traitement des données,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3194475" y="4474498"/>
            <a:ext cx="6374541" cy="7649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Développer une interface graphique pour l’affichage des donnée en temps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réel </a:t>
            </a: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 agir sur les actionneurs à distance,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3194475" y="5764568"/>
            <a:ext cx="6374541" cy="7649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Concevoir </a:t>
            </a:r>
            <a:r>
              <a:rPr lang="fr-FR" sz="1800" b="1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une application web </a:t>
            </a:r>
            <a:r>
              <a:rPr lang="fr-FR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pour: permettre une collaboration entre les différents acteurs assurant la gestion et l’installations du matériels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73;p8"/>
          <p:cNvSpPr/>
          <p:nvPr/>
        </p:nvSpPr>
        <p:spPr>
          <a:xfrm>
            <a:off x="3194476" y="776412"/>
            <a:ext cx="6374541" cy="76494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fr-FR" sz="1800" dirty="0" smtClean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Concevoir un système générique pour les applications </a:t>
            </a:r>
            <a:r>
              <a:rPr lang="fr-FR" sz="18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IoT</a:t>
            </a:r>
            <a:r>
              <a:rPr lang="fr-FR" sz="1800" dirty="0" smtClean="0">
                <a:solidFill>
                  <a:schemeClr val="bg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et permettant une </a:t>
            </a:r>
            <a:r>
              <a:rPr lang="fr-FR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 automatique </a:t>
            </a:r>
            <a:endParaRPr sz="1800" dirty="0">
              <a:solidFill>
                <a:schemeClr val="bg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5114" y="697219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10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7125" y="2819839"/>
            <a:ext cx="86934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ETUDE CONCEPTUELLE </a:t>
            </a:r>
          </a:p>
        </p:txBody>
      </p:sp>
      <p:sp>
        <p:nvSpPr>
          <p:cNvPr id="2" name="Rectangle 1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11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"/>
          <p:cNvSpPr/>
          <p:nvPr/>
        </p:nvSpPr>
        <p:spPr>
          <a:xfrm>
            <a:off x="1990344" y="1786127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0" y="0"/>
                </a:moveTo>
                <a:lnTo>
                  <a:pt x="0" y="873251"/>
                </a:lnTo>
                <a:lnTo>
                  <a:pt x="470916" y="1344168"/>
                </a:lnTo>
                <a:lnTo>
                  <a:pt x="941832" y="873251"/>
                </a:lnTo>
                <a:lnTo>
                  <a:pt x="941832" y="470916"/>
                </a:lnTo>
                <a:lnTo>
                  <a:pt x="470916" y="470916"/>
                </a:lnTo>
                <a:lnTo>
                  <a:pt x="0" y="0"/>
                </a:lnTo>
                <a:close/>
              </a:path>
              <a:path w="942339" h="1344295" extrusionOk="0">
                <a:moveTo>
                  <a:pt x="941832" y="0"/>
                </a:moveTo>
                <a:lnTo>
                  <a:pt x="470916" y="470916"/>
                </a:lnTo>
                <a:lnTo>
                  <a:pt x="941832" y="470916"/>
                </a:lnTo>
                <a:lnTo>
                  <a:pt x="941832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>
            <a:off x="1990344" y="1786127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941832" y="0"/>
                </a:moveTo>
                <a:lnTo>
                  <a:pt x="941832" y="873251"/>
                </a:lnTo>
                <a:lnTo>
                  <a:pt x="470916" y="1344168"/>
                </a:lnTo>
                <a:lnTo>
                  <a:pt x="0" y="873251"/>
                </a:lnTo>
                <a:lnTo>
                  <a:pt x="0" y="0"/>
                </a:lnTo>
                <a:lnTo>
                  <a:pt x="470916" y="470916"/>
                </a:lnTo>
                <a:lnTo>
                  <a:pt x="941832" y="0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2390013" y="2388489"/>
            <a:ext cx="14224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/>
          <p:nvPr/>
        </p:nvSpPr>
        <p:spPr>
          <a:xfrm>
            <a:off x="2932176" y="1799844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7997190" y="0"/>
                </a:moveTo>
                <a:lnTo>
                  <a:pt x="0" y="0"/>
                </a:lnTo>
                <a:lnTo>
                  <a:pt x="0" y="873251"/>
                </a:lnTo>
                <a:lnTo>
                  <a:pt x="7997190" y="873251"/>
                </a:lnTo>
                <a:lnTo>
                  <a:pt x="8043196" y="865833"/>
                </a:lnTo>
                <a:lnTo>
                  <a:pt x="8083149" y="845173"/>
                </a:lnTo>
                <a:lnTo>
                  <a:pt x="8114653" y="813669"/>
                </a:lnTo>
                <a:lnTo>
                  <a:pt x="8135313" y="773716"/>
                </a:lnTo>
                <a:lnTo>
                  <a:pt x="8142732" y="727709"/>
                </a:lnTo>
                <a:lnTo>
                  <a:pt x="8142732" y="145541"/>
                </a:lnTo>
                <a:lnTo>
                  <a:pt x="8135313" y="99535"/>
                </a:lnTo>
                <a:lnTo>
                  <a:pt x="8114653" y="59582"/>
                </a:lnTo>
                <a:lnTo>
                  <a:pt x="8083149" y="28078"/>
                </a:lnTo>
                <a:lnTo>
                  <a:pt x="8043196" y="7418"/>
                </a:lnTo>
                <a:lnTo>
                  <a:pt x="799719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</a:t>
            </a:r>
            <a:r>
              <a:rPr lang="fr-FR" sz="20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 système et connectivité 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0"/>
          <p:cNvSpPr/>
          <p:nvPr/>
        </p:nvSpPr>
        <p:spPr>
          <a:xfrm>
            <a:off x="2932176" y="1799844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8142732" y="145541"/>
                </a:moveTo>
                <a:lnTo>
                  <a:pt x="8142732" y="727709"/>
                </a:lnTo>
                <a:lnTo>
                  <a:pt x="8135313" y="773716"/>
                </a:lnTo>
                <a:lnTo>
                  <a:pt x="8114653" y="813669"/>
                </a:lnTo>
                <a:lnTo>
                  <a:pt x="8083149" y="845173"/>
                </a:lnTo>
                <a:lnTo>
                  <a:pt x="8043196" y="865833"/>
                </a:lnTo>
                <a:lnTo>
                  <a:pt x="7997190" y="873251"/>
                </a:lnTo>
                <a:lnTo>
                  <a:pt x="0" y="873251"/>
                </a:lnTo>
                <a:lnTo>
                  <a:pt x="0" y="0"/>
                </a:lnTo>
                <a:lnTo>
                  <a:pt x="7997190" y="0"/>
                </a:lnTo>
                <a:lnTo>
                  <a:pt x="8043196" y="7418"/>
                </a:lnTo>
                <a:lnTo>
                  <a:pt x="8083149" y="28078"/>
                </a:lnTo>
                <a:lnTo>
                  <a:pt x="8114653" y="59582"/>
                </a:lnTo>
                <a:lnTo>
                  <a:pt x="8135313" y="99535"/>
                </a:lnTo>
                <a:lnTo>
                  <a:pt x="8142732" y="145541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1990090" y="2932176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0" y="0"/>
                </a:moveTo>
                <a:lnTo>
                  <a:pt x="0" y="873251"/>
                </a:lnTo>
                <a:lnTo>
                  <a:pt x="470916" y="1344168"/>
                </a:lnTo>
                <a:lnTo>
                  <a:pt x="941832" y="873251"/>
                </a:lnTo>
                <a:lnTo>
                  <a:pt x="941832" y="470915"/>
                </a:lnTo>
                <a:lnTo>
                  <a:pt x="470916" y="470915"/>
                </a:lnTo>
                <a:lnTo>
                  <a:pt x="0" y="0"/>
                </a:lnTo>
                <a:close/>
              </a:path>
              <a:path w="942339" h="1344295" extrusionOk="0">
                <a:moveTo>
                  <a:pt x="941832" y="0"/>
                </a:moveTo>
                <a:lnTo>
                  <a:pt x="470916" y="470915"/>
                </a:lnTo>
                <a:lnTo>
                  <a:pt x="941832" y="470915"/>
                </a:lnTo>
                <a:lnTo>
                  <a:pt x="941832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990344" y="2932176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941832" y="0"/>
                </a:moveTo>
                <a:lnTo>
                  <a:pt x="941832" y="873251"/>
                </a:lnTo>
                <a:lnTo>
                  <a:pt x="470916" y="1344168"/>
                </a:lnTo>
                <a:lnTo>
                  <a:pt x="0" y="873251"/>
                </a:lnTo>
                <a:lnTo>
                  <a:pt x="0" y="0"/>
                </a:lnTo>
                <a:lnTo>
                  <a:pt x="470916" y="470915"/>
                </a:lnTo>
                <a:lnTo>
                  <a:pt x="941832" y="0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2390013" y="3560888"/>
            <a:ext cx="14224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0"/>
          <p:cNvSpPr/>
          <p:nvPr/>
        </p:nvSpPr>
        <p:spPr>
          <a:xfrm>
            <a:off x="2913126" y="2932176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7997190" y="0"/>
                </a:moveTo>
                <a:lnTo>
                  <a:pt x="0" y="0"/>
                </a:lnTo>
                <a:lnTo>
                  <a:pt x="0" y="873251"/>
                </a:lnTo>
                <a:lnTo>
                  <a:pt x="7997190" y="873251"/>
                </a:lnTo>
                <a:lnTo>
                  <a:pt x="8043196" y="865833"/>
                </a:lnTo>
                <a:lnTo>
                  <a:pt x="8083149" y="845173"/>
                </a:lnTo>
                <a:lnTo>
                  <a:pt x="8114653" y="813669"/>
                </a:lnTo>
                <a:lnTo>
                  <a:pt x="8135313" y="773716"/>
                </a:lnTo>
                <a:lnTo>
                  <a:pt x="8142732" y="727710"/>
                </a:lnTo>
                <a:lnTo>
                  <a:pt x="8142732" y="145541"/>
                </a:lnTo>
                <a:lnTo>
                  <a:pt x="8135313" y="99535"/>
                </a:lnTo>
                <a:lnTo>
                  <a:pt x="8114653" y="59582"/>
                </a:lnTo>
                <a:lnTo>
                  <a:pt x="8083149" y="28078"/>
                </a:lnTo>
                <a:lnTo>
                  <a:pt x="8043196" y="7418"/>
                </a:lnTo>
                <a:lnTo>
                  <a:pt x="799719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Protocole utilisé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10"/>
          <p:cNvSpPr/>
          <p:nvPr/>
        </p:nvSpPr>
        <p:spPr>
          <a:xfrm>
            <a:off x="2932176" y="2932176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8142732" y="145541"/>
                </a:moveTo>
                <a:lnTo>
                  <a:pt x="8142732" y="727710"/>
                </a:lnTo>
                <a:lnTo>
                  <a:pt x="8135313" y="773716"/>
                </a:lnTo>
                <a:lnTo>
                  <a:pt x="8114653" y="813669"/>
                </a:lnTo>
                <a:lnTo>
                  <a:pt x="8083149" y="845173"/>
                </a:lnTo>
                <a:lnTo>
                  <a:pt x="8043196" y="865833"/>
                </a:lnTo>
                <a:lnTo>
                  <a:pt x="7997190" y="873251"/>
                </a:lnTo>
                <a:lnTo>
                  <a:pt x="0" y="873251"/>
                </a:lnTo>
                <a:lnTo>
                  <a:pt x="0" y="0"/>
                </a:lnTo>
                <a:lnTo>
                  <a:pt x="7997190" y="0"/>
                </a:lnTo>
                <a:lnTo>
                  <a:pt x="8043196" y="7418"/>
                </a:lnTo>
                <a:lnTo>
                  <a:pt x="8083149" y="28078"/>
                </a:lnTo>
                <a:lnTo>
                  <a:pt x="8114653" y="59582"/>
                </a:lnTo>
                <a:lnTo>
                  <a:pt x="8135313" y="99535"/>
                </a:lnTo>
                <a:lnTo>
                  <a:pt x="8142732" y="145541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1989963" y="4078223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0" y="0"/>
                </a:moveTo>
                <a:lnTo>
                  <a:pt x="0" y="873251"/>
                </a:lnTo>
                <a:lnTo>
                  <a:pt x="470916" y="1344167"/>
                </a:lnTo>
                <a:lnTo>
                  <a:pt x="941832" y="873251"/>
                </a:lnTo>
                <a:lnTo>
                  <a:pt x="941832" y="470915"/>
                </a:lnTo>
                <a:lnTo>
                  <a:pt x="470916" y="470915"/>
                </a:lnTo>
                <a:lnTo>
                  <a:pt x="0" y="0"/>
                </a:lnTo>
                <a:close/>
              </a:path>
              <a:path w="942339" h="1344295" extrusionOk="0">
                <a:moveTo>
                  <a:pt x="941832" y="0"/>
                </a:moveTo>
                <a:lnTo>
                  <a:pt x="470916" y="470915"/>
                </a:lnTo>
                <a:lnTo>
                  <a:pt x="941832" y="470915"/>
                </a:lnTo>
                <a:lnTo>
                  <a:pt x="941832" y="0"/>
                </a:lnTo>
                <a:close/>
              </a:path>
            </a:pathLst>
          </a:custGeom>
          <a:solidFill>
            <a:srgbClr val="4F81B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/>
          <p:nvPr/>
        </p:nvSpPr>
        <p:spPr>
          <a:xfrm>
            <a:off x="1990344" y="4078223"/>
            <a:ext cx="942340" cy="1344295"/>
          </a:xfrm>
          <a:custGeom>
            <a:avLst/>
            <a:gdLst/>
            <a:ahLst/>
            <a:cxnLst/>
            <a:rect l="l" t="t" r="r" b="b"/>
            <a:pathLst>
              <a:path w="942339" h="1344295" extrusionOk="0">
                <a:moveTo>
                  <a:pt x="941832" y="0"/>
                </a:moveTo>
                <a:lnTo>
                  <a:pt x="941832" y="873251"/>
                </a:lnTo>
                <a:lnTo>
                  <a:pt x="470916" y="1344167"/>
                </a:lnTo>
                <a:lnTo>
                  <a:pt x="0" y="873251"/>
                </a:lnTo>
                <a:lnTo>
                  <a:pt x="0" y="0"/>
                </a:lnTo>
                <a:lnTo>
                  <a:pt x="470916" y="470915"/>
                </a:lnTo>
                <a:lnTo>
                  <a:pt x="941832" y="0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2390013" y="4637531"/>
            <a:ext cx="142240" cy="285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0"/>
          <p:cNvSpPr/>
          <p:nvPr/>
        </p:nvSpPr>
        <p:spPr>
          <a:xfrm>
            <a:off x="2913126" y="4109942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7997190" y="0"/>
                </a:moveTo>
                <a:lnTo>
                  <a:pt x="0" y="0"/>
                </a:lnTo>
                <a:lnTo>
                  <a:pt x="0" y="873251"/>
                </a:lnTo>
                <a:lnTo>
                  <a:pt x="7997190" y="873251"/>
                </a:lnTo>
                <a:lnTo>
                  <a:pt x="8043196" y="865833"/>
                </a:lnTo>
                <a:lnTo>
                  <a:pt x="8083149" y="845173"/>
                </a:lnTo>
                <a:lnTo>
                  <a:pt x="8114653" y="813669"/>
                </a:lnTo>
                <a:lnTo>
                  <a:pt x="8135313" y="773716"/>
                </a:lnTo>
                <a:lnTo>
                  <a:pt x="8142732" y="727709"/>
                </a:lnTo>
                <a:lnTo>
                  <a:pt x="8142732" y="145542"/>
                </a:lnTo>
                <a:lnTo>
                  <a:pt x="8135313" y="99535"/>
                </a:lnTo>
                <a:lnTo>
                  <a:pt x="8114653" y="59582"/>
                </a:lnTo>
                <a:lnTo>
                  <a:pt x="8083149" y="28078"/>
                </a:lnTo>
                <a:lnTo>
                  <a:pt x="8043196" y="7418"/>
                </a:lnTo>
                <a:lnTo>
                  <a:pt x="7997190" y="0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fr-FR" sz="2000" dirty="0"/>
              <a:t>Etude des Besoins pour la conception logicielle</a:t>
            </a:r>
            <a:endParaRPr sz="2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2" name="Google Shape;202;p10"/>
          <p:cNvSpPr/>
          <p:nvPr/>
        </p:nvSpPr>
        <p:spPr>
          <a:xfrm>
            <a:off x="2932176" y="4078223"/>
            <a:ext cx="8143240" cy="873760"/>
          </a:xfrm>
          <a:custGeom>
            <a:avLst/>
            <a:gdLst/>
            <a:ahLst/>
            <a:cxnLst/>
            <a:rect l="l" t="t" r="r" b="b"/>
            <a:pathLst>
              <a:path w="8143240" h="873760" extrusionOk="0">
                <a:moveTo>
                  <a:pt x="8142732" y="145542"/>
                </a:moveTo>
                <a:lnTo>
                  <a:pt x="8142732" y="727709"/>
                </a:lnTo>
                <a:lnTo>
                  <a:pt x="8135313" y="773716"/>
                </a:lnTo>
                <a:lnTo>
                  <a:pt x="8114653" y="813669"/>
                </a:lnTo>
                <a:lnTo>
                  <a:pt x="8083149" y="845173"/>
                </a:lnTo>
                <a:lnTo>
                  <a:pt x="8043196" y="865833"/>
                </a:lnTo>
                <a:lnTo>
                  <a:pt x="7997190" y="873251"/>
                </a:lnTo>
                <a:lnTo>
                  <a:pt x="0" y="873251"/>
                </a:lnTo>
                <a:lnTo>
                  <a:pt x="0" y="0"/>
                </a:lnTo>
                <a:lnTo>
                  <a:pt x="7997190" y="0"/>
                </a:lnTo>
                <a:lnTo>
                  <a:pt x="8043196" y="7418"/>
                </a:lnTo>
                <a:lnTo>
                  <a:pt x="8083149" y="28078"/>
                </a:lnTo>
                <a:lnTo>
                  <a:pt x="8114653" y="59582"/>
                </a:lnTo>
                <a:lnTo>
                  <a:pt x="8135313" y="99535"/>
                </a:lnTo>
                <a:lnTo>
                  <a:pt x="8142732" y="145542"/>
                </a:lnTo>
                <a:close/>
              </a:path>
            </a:pathLst>
          </a:custGeom>
          <a:noFill/>
          <a:ln w="15225" cap="flat" cmpd="sng">
            <a:solidFill>
              <a:srgbClr val="4F81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11365992" y="6031991"/>
            <a:ext cx="609600" cy="609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12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Nuage 5"/>
          <p:cNvSpPr/>
          <p:nvPr/>
        </p:nvSpPr>
        <p:spPr>
          <a:xfrm>
            <a:off x="1008289" y="4820806"/>
            <a:ext cx="1510394" cy="1024823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191986" y="4963885"/>
            <a:ext cx="1143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Capteurs</a:t>
            </a:r>
          </a:p>
          <a:p>
            <a:pPr algn="ctr"/>
            <a:r>
              <a:rPr lang="fr-FR" dirty="0" smtClean="0"/>
              <a:t> et Actionneurs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584974" y="3837709"/>
            <a:ext cx="4098471" cy="2405414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873829" y="4016829"/>
            <a:ext cx="1322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6">
                    <a:lumMod val="75000"/>
                  </a:schemeClr>
                </a:solidFill>
              </a:rPr>
              <a:t>Site distant </a:t>
            </a:r>
            <a:endParaRPr lang="fr-FR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65" y="4244276"/>
            <a:ext cx="2135137" cy="1601353"/>
          </a:xfrm>
          <a:prstGeom prst="rect">
            <a:avLst/>
          </a:prstGeom>
        </p:spPr>
      </p:pic>
      <p:sp>
        <p:nvSpPr>
          <p:cNvPr id="13" name="Forme libre 12"/>
          <p:cNvSpPr/>
          <p:nvPr/>
        </p:nvSpPr>
        <p:spPr>
          <a:xfrm>
            <a:off x="2188029" y="4588130"/>
            <a:ext cx="1531109" cy="452286"/>
          </a:xfrm>
          <a:custGeom>
            <a:avLst/>
            <a:gdLst>
              <a:gd name="connsiteX0" fmla="*/ 0 w 1531109"/>
              <a:gd name="connsiteY0" fmla="*/ 294114 h 452286"/>
              <a:gd name="connsiteX1" fmla="*/ 816429 w 1531109"/>
              <a:gd name="connsiteY1" fmla="*/ 163485 h 452286"/>
              <a:gd name="connsiteX2" fmla="*/ 440872 w 1531109"/>
              <a:gd name="connsiteY2" fmla="*/ 199 h 452286"/>
              <a:gd name="connsiteX3" fmla="*/ 1159329 w 1531109"/>
              <a:gd name="connsiteY3" fmla="*/ 65514 h 45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1109" h="452286">
                <a:moveTo>
                  <a:pt x="0" y="294114"/>
                </a:moveTo>
                <a:cubicBezTo>
                  <a:pt x="371475" y="253292"/>
                  <a:pt x="742950" y="212471"/>
                  <a:pt x="816429" y="163485"/>
                </a:cubicBezTo>
                <a:cubicBezTo>
                  <a:pt x="889908" y="114499"/>
                  <a:pt x="383722" y="16527"/>
                  <a:pt x="440872" y="199"/>
                </a:cubicBezTo>
                <a:cubicBezTo>
                  <a:pt x="498022" y="-16130"/>
                  <a:pt x="2286000" y="979914"/>
                  <a:pt x="1159329" y="6551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1665515" y="5404758"/>
            <a:ext cx="1734766" cy="605274"/>
          </a:xfrm>
          <a:custGeom>
            <a:avLst/>
            <a:gdLst>
              <a:gd name="connsiteX0" fmla="*/ 0 w 1734766"/>
              <a:gd name="connsiteY0" fmla="*/ 391886 h 605274"/>
              <a:gd name="connsiteX1" fmla="*/ 767443 w 1734766"/>
              <a:gd name="connsiteY1" fmla="*/ 604157 h 605274"/>
              <a:gd name="connsiteX2" fmla="*/ 1143000 w 1734766"/>
              <a:gd name="connsiteY2" fmla="*/ 310243 h 605274"/>
              <a:gd name="connsiteX3" fmla="*/ 1714500 w 1734766"/>
              <a:gd name="connsiteY3" fmla="*/ 359229 h 605274"/>
              <a:gd name="connsiteX4" fmla="*/ 1551214 w 1734766"/>
              <a:gd name="connsiteY4" fmla="*/ 0 h 60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766" h="605274">
                <a:moveTo>
                  <a:pt x="0" y="391886"/>
                </a:moveTo>
                <a:cubicBezTo>
                  <a:pt x="288471" y="504825"/>
                  <a:pt x="576943" y="617764"/>
                  <a:pt x="767443" y="604157"/>
                </a:cubicBezTo>
                <a:cubicBezTo>
                  <a:pt x="957943" y="590550"/>
                  <a:pt x="985157" y="351064"/>
                  <a:pt x="1143000" y="310243"/>
                </a:cubicBezTo>
                <a:cubicBezTo>
                  <a:pt x="1300843" y="269422"/>
                  <a:pt x="1646464" y="410936"/>
                  <a:pt x="1714500" y="359229"/>
                </a:cubicBezTo>
                <a:cubicBezTo>
                  <a:pt x="1782536" y="307522"/>
                  <a:pt x="1666875" y="153761"/>
                  <a:pt x="155121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xmlns="" id="{A4130D6D-416A-40CE-87D4-86C18F6445F9}"/>
              </a:ext>
            </a:extLst>
          </p:cNvPr>
          <p:cNvSpPr/>
          <p:nvPr/>
        </p:nvSpPr>
        <p:spPr>
          <a:xfrm>
            <a:off x="5344032" y="1808813"/>
            <a:ext cx="1757097" cy="108697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Broker</a:t>
            </a:r>
            <a:endParaRPr lang="fr-FR" dirty="0"/>
          </a:p>
        </p:txBody>
      </p:sp>
      <p:cxnSp>
        <p:nvCxnSpPr>
          <p:cNvPr id="17" name="Connecteur droit 16"/>
          <p:cNvCxnSpPr>
            <a:stCxn id="8" idx="0"/>
            <a:endCxn id="15" idx="2"/>
          </p:cNvCxnSpPr>
          <p:nvPr/>
        </p:nvCxnSpPr>
        <p:spPr>
          <a:xfrm flipV="1">
            <a:off x="2634210" y="2352303"/>
            <a:ext cx="2709822" cy="148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47" t="27892" b="35152"/>
          <a:stretch/>
        </p:blipFill>
        <p:spPr>
          <a:xfrm>
            <a:off x="8592552" y="3903590"/>
            <a:ext cx="3716751" cy="2273652"/>
          </a:xfrm>
          <a:prstGeom prst="rect">
            <a:avLst/>
          </a:prstGeom>
        </p:spPr>
      </p:pic>
      <p:cxnSp>
        <p:nvCxnSpPr>
          <p:cNvPr id="20" name="Connecteur droit 19"/>
          <p:cNvCxnSpPr>
            <a:stCxn id="15" idx="6"/>
            <a:endCxn id="18" idx="0"/>
          </p:cNvCxnSpPr>
          <p:nvPr/>
        </p:nvCxnSpPr>
        <p:spPr>
          <a:xfrm>
            <a:off x="7101129" y="2352303"/>
            <a:ext cx="3349799" cy="155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121" y="4460780"/>
            <a:ext cx="706986" cy="7069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05230" y="5170997"/>
            <a:ext cx="454007" cy="531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AP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4909272" y="4425241"/>
            <a:ext cx="2377775" cy="16081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/>
          <p:cNvSpPr/>
          <p:nvPr/>
        </p:nvSpPr>
        <p:spPr>
          <a:xfrm>
            <a:off x="4137941" y="3698361"/>
            <a:ext cx="3793736" cy="30618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/>
          <p:cNvSpPr/>
          <p:nvPr/>
        </p:nvSpPr>
        <p:spPr>
          <a:xfrm>
            <a:off x="3179270" y="3005713"/>
            <a:ext cx="5828961" cy="44059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1502229" y="930729"/>
            <a:ext cx="189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Collecte des données</a:t>
            </a:r>
          </a:p>
          <a:p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5479934" y="1006214"/>
            <a:ext cx="1898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communications</a:t>
            </a:r>
            <a:endParaRPr lang="fr-FR" dirty="0"/>
          </a:p>
          <a:p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8327012" y="992282"/>
            <a:ext cx="189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traitements</a:t>
            </a:r>
            <a:endParaRPr lang="fr-FR" dirty="0"/>
          </a:p>
        </p:txBody>
      </p:sp>
      <p:sp>
        <p:nvSpPr>
          <p:cNvPr id="29" name="ZoneTexte 28"/>
          <p:cNvSpPr txBox="1"/>
          <p:nvPr/>
        </p:nvSpPr>
        <p:spPr>
          <a:xfrm>
            <a:off x="10225064" y="947411"/>
            <a:ext cx="1898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1278272" y="1590881"/>
            <a:ext cx="27108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4818723" y="1590881"/>
            <a:ext cx="26874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7931677" y="1556639"/>
            <a:ext cx="15250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10015879" y="1529434"/>
            <a:ext cx="15250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Google Shape;208;p11"/>
          <p:cNvSpPr txBox="1">
            <a:spLocks noGrp="1"/>
          </p:cNvSpPr>
          <p:nvPr>
            <p:ph type="title"/>
          </p:nvPr>
        </p:nvSpPr>
        <p:spPr>
          <a:xfrm>
            <a:off x="1665515" y="145996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Architecture du système et connectivité</a:t>
            </a:r>
            <a:endParaRPr dirty="0"/>
          </a:p>
        </p:txBody>
      </p:sp>
      <p:sp>
        <p:nvSpPr>
          <p:cNvPr id="30" name="Rectangle 29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13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34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Transmission des données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06184" y="2274764"/>
            <a:ext cx="11179629" cy="1477328"/>
          </a:xfrm>
        </p:spPr>
        <p:txBody>
          <a:bodyPr/>
          <a:lstStyle/>
          <a:p>
            <a:pPr algn="ctr"/>
            <a:r>
              <a:rPr lang="fr-FR" i="1" dirty="0"/>
              <a:t>MQTT</a:t>
            </a:r>
            <a:br>
              <a:rPr lang="fr-FR" i="1" dirty="0"/>
            </a:br>
            <a:r>
              <a:rPr lang="fr-FR" dirty="0"/>
              <a:t>• MQTT (Message Queuing </a:t>
            </a:r>
            <a:r>
              <a:rPr lang="fr-FR" dirty="0" err="1"/>
              <a:t>Telemetry</a:t>
            </a:r>
            <a:r>
              <a:rPr lang="fr-FR" dirty="0"/>
              <a:t> Transport</a:t>
            </a:r>
            <a:r>
              <a:rPr lang="fr-FR" dirty="0" smtClean="0"/>
              <a:t>)</a:t>
            </a:r>
            <a:r>
              <a:rPr lang="fr-FR" dirty="0"/>
              <a:t/>
            </a:r>
            <a:br>
              <a:rPr lang="fr-FR" dirty="0"/>
            </a:b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051249" y="1224644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Protocole utilisée</a:t>
            </a:r>
            <a:endParaRPr lang="fr-FR" sz="2400" b="1" dirty="0"/>
          </a:p>
        </p:txBody>
      </p:sp>
      <p:sp>
        <p:nvSpPr>
          <p:cNvPr id="7" name="Rectangle 6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14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 txBox="1">
            <a:spLocks noGrp="1"/>
          </p:cNvSpPr>
          <p:nvPr>
            <p:ph type="title"/>
          </p:nvPr>
        </p:nvSpPr>
        <p:spPr>
          <a:xfrm>
            <a:off x="1904745" y="551978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Transmission des données</a:t>
            </a:r>
            <a:endParaRPr dirty="0"/>
          </a:p>
        </p:txBody>
      </p:sp>
      <p:pic>
        <p:nvPicPr>
          <p:cNvPr id="216" name="Google Shape;21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74" y="2133600"/>
            <a:ext cx="11986726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ZoneTexte 3"/>
          <p:cNvSpPr txBox="1"/>
          <p:nvPr/>
        </p:nvSpPr>
        <p:spPr>
          <a:xfrm>
            <a:off x="1231900" y="134863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Mécanisme de fonctionnement du MQTT</a:t>
            </a:r>
            <a:endParaRPr lang="fr-F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15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>
            <a:spLocks noGrp="1"/>
          </p:cNvSpPr>
          <p:nvPr>
            <p:ph type="title"/>
          </p:nvPr>
        </p:nvSpPr>
        <p:spPr>
          <a:xfrm>
            <a:off x="2123583" y="678273"/>
            <a:ext cx="9183625" cy="124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Etude des Besoins pour la conception de l’application web</a:t>
            </a:r>
            <a:endParaRPr dirty="0"/>
          </a:p>
        </p:txBody>
      </p:sp>
      <p:sp>
        <p:nvSpPr>
          <p:cNvPr id="230" name="Google Shape;230;p14"/>
          <p:cNvSpPr/>
          <p:nvPr/>
        </p:nvSpPr>
        <p:spPr>
          <a:xfrm>
            <a:off x="2100725" y="2849662"/>
            <a:ext cx="2901696" cy="28178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4"/>
          <p:cNvSpPr txBox="1"/>
          <p:nvPr/>
        </p:nvSpPr>
        <p:spPr>
          <a:xfrm>
            <a:off x="2434862" y="4124742"/>
            <a:ext cx="2233930" cy="7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658495" marR="5080" lvl="0" indent="-64643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Spécifications des  besoins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14"/>
          <p:cNvSpPr/>
          <p:nvPr/>
        </p:nvSpPr>
        <p:spPr>
          <a:xfrm>
            <a:off x="3083706" y="3017302"/>
            <a:ext cx="937260" cy="9372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/>
          <p:nvPr/>
        </p:nvSpPr>
        <p:spPr>
          <a:xfrm>
            <a:off x="5003946" y="2849662"/>
            <a:ext cx="2903219" cy="2817876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4"/>
          <p:cNvSpPr txBox="1"/>
          <p:nvPr/>
        </p:nvSpPr>
        <p:spPr>
          <a:xfrm>
            <a:off x="5381452" y="4143916"/>
            <a:ext cx="2148205" cy="7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641985" marR="5080" lvl="0" indent="-62992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Identification des  acteurs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4"/>
          <p:cNvSpPr/>
          <p:nvPr/>
        </p:nvSpPr>
        <p:spPr>
          <a:xfrm>
            <a:off x="5778137" y="3076737"/>
            <a:ext cx="937259" cy="9372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4"/>
          <p:cNvSpPr/>
          <p:nvPr/>
        </p:nvSpPr>
        <p:spPr>
          <a:xfrm>
            <a:off x="7910214" y="2849662"/>
            <a:ext cx="2901696" cy="281787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 txBox="1"/>
          <p:nvPr/>
        </p:nvSpPr>
        <p:spPr>
          <a:xfrm>
            <a:off x="8123319" y="4124742"/>
            <a:ext cx="2472055" cy="706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400" rIns="0" bIns="0" anchor="t" anchorCtr="0">
            <a:spAutoFit/>
          </a:bodyPr>
          <a:lstStyle/>
          <a:p>
            <a:pPr marL="12700" marR="5080" lvl="0" indent="89535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Diagramme de cas  d’utilisation général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14"/>
          <p:cNvSpPr/>
          <p:nvPr/>
        </p:nvSpPr>
        <p:spPr>
          <a:xfrm>
            <a:off x="8810898" y="3044734"/>
            <a:ext cx="937259" cy="8442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2472581" y="5041173"/>
            <a:ext cx="7967472" cy="435863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4"/>
          <p:cNvSpPr/>
          <p:nvPr/>
        </p:nvSpPr>
        <p:spPr>
          <a:xfrm>
            <a:off x="11284349" y="6113634"/>
            <a:ext cx="609600" cy="609599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16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/>
          <p:nvPr/>
        </p:nvSpPr>
        <p:spPr>
          <a:xfrm>
            <a:off x="1179575" y="2654807"/>
            <a:ext cx="4820412" cy="109118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1323593" y="2903601"/>
            <a:ext cx="3852563" cy="3909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3429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Besoins Fonctionnels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249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Accès à distance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utilisateurs</a:t>
            </a:r>
          </a:p>
          <a:p>
            <a:pPr marL="241300" indent="-228600">
              <a:spcBef>
                <a:spcPts val="155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</a:t>
            </a: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projets</a:t>
            </a:r>
            <a:endParaRPr lang="fr-FR"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indent="-228600">
              <a:spcBef>
                <a:spcPts val="155"/>
              </a:spcBef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Gestion des </a:t>
            </a: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sites et appareils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Visualisation des donnée sur des </a:t>
            </a:r>
            <a:r>
              <a:rPr lang="fr-FR" sz="24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Afficher l’historisation des données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15"/>
          <p:cNvSpPr/>
          <p:nvPr/>
        </p:nvSpPr>
        <p:spPr>
          <a:xfrm>
            <a:off x="6560819" y="2654807"/>
            <a:ext cx="4808220" cy="10911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5"/>
          <p:cNvSpPr txBox="1"/>
          <p:nvPr/>
        </p:nvSpPr>
        <p:spPr>
          <a:xfrm>
            <a:off x="6705092" y="2522336"/>
            <a:ext cx="4430395" cy="339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66050" rIns="0" bIns="0" anchor="t" anchorCtr="0">
            <a:spAutoFit/>
          </a:bodyPr>
          <a:lstStyle/>
          <a:p>
            <a:pPr marL="222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Besoins	Non Fonctionnels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49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Capacité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Disponibilité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Ergonomie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erformance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1300" marR="0" lvl="0" indent="-228600" algn="l" rtl="0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Sécurité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2033397" y="1172718"/>
            <a:ext cx="4641215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Spécifications des besoins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278;p17"/>
          <p:cNvSpPr txBox="1"/>
          <p:nvPr/>
        </p:nvSpPr>
        <p:spPr>
          <a:xfrm>
            <a:off x="3882644" y="461517"/>
            <a:ext cx="50361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 smtClean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Etude des Besoins (1/3)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17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/>
          <p:nvPr/>
        </p:nvSpPr>
        <p:spPr>
          <a:xfrm>
            <a:off x="1995297" y="1954530"/>
            <a:ext cx="8215883" cy="11402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2296675" y="2046650"/>
            <a:ext cx="1641300" cy="802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1968125" y="3217172"/>
            <a:ext cx="8229600" cy="10287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1975013" y="4453540"/>
            <a:ext cx="8215800" cy="92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3683889" y="461517"/>
            <a:ext cx="50361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Etude des Besoins (2/3)</a:t>
            </a:r>
            <a:endParaRPr/>
          </a:p>
        </p:txBody>
      </p:sp>
      <p:sp>
        <p:nvSpPr>
          <p:cNvPr id="262" name="Google Shape;262;p16"/>
          <p:cNvSpPr txBox="1"/>
          <p:nvPr/>
        </p:nvSpPr>
        <p:spPr>
          <a:xfrm>
            <a:off x="2033397" y="1172718"/>
            <a:ext cx="5610728" cy="505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	Identification des Acteurs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1365992" y="6031991"/>
            <a:ext cx="609600" cy="60959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3893952" y="4830484"/>
            <a:ext cx="464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Technicien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3785614" y="3654931"/>
            <a:ext cx="4495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Chef de projet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5109463" y="2403656"/>
            <a:ext cx="3886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Chef  d’entreprise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6"/>
          <p:cNvSpPr/>
          <p:nvPr/>
        </p:nvSpPr>
        <p:spPr>
          <a:xfrm>
            <a:off x="2094075" y="5584615"/>
            <a:ext cx="8215800" cy="92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5386025" y="6005975"/>
            <a:ext cx="2258100" cy="5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Times New Roman"/>
                <a:ea typeface="Times New Roman"/>
                <a:cs typeface="Times New Roman"/>
                <a:sym typeface="Times New Roman"/>
              </a:rPr>
              <a:t>Utilisateur </a:t>
            </a:r>
            <a:r>
              <a:rPr lang="fr-FR" dirty="0" smtClean="0">
                <a:latin typeface="Times New Roman"/>
                <a:ea typeface="Times New Roman"/>
                <a:cs typeface="Times New Roman"/>
                <a:sym typeface="Times New Roman"/>
              </a:rPr>
              <a:t>normal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6"/>
          <p:cNvSpPr/>
          <p:nvPr/>
        </p:nvSpPr>
        <p:spPr>
          <a:xfrm>
            <a:off x="2296675" y="5711950"/>
            <a:ext cx="1641300" cy="69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6"/>
          <p:cNvSpPr/>
          <p:nvPr/>
        </p:nvSpPr>
        <p:spPr>
          <a:xfrm>
            <a:off x="2296675" y="4500800"/>
            <a:ext cx="1641300" cy="69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6"/>
          <p:cNvSpPr/>
          <p:nvPr/>
        </p:nvSpPr>
        <p:spPr>
          <a:xfrm>
            <a:off x="2296675" y="3419558"/>
            <a:ext cx="1641300" cy="69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18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 txBox="1"/>
          <p:nvPr/>
        </p:nvSpPr>
        <p:spPr>
          <a:xfrm>
            <a:off x="2019680" y="1244853"/>
            <a:ext cx="9346312" cy="513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	Diagramme de cas d’utilisation général</a:t>
            </a:r>
            <a:endParaRPr sz="3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17"/>
          <p:cNvSpPr txBox="1"/>
          <p:nvPr/>
        </p:nvSpPr>
        <p:spPr>
          <a:xfrm>
            <a:off x="3882644" y="461517"/>
            <a:ext cx="503618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b="1" dirty="0" smtClean="0">
                <a:solidFill>
                  <a:srgbClr val="375F9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Etude des Besoins (3/3)</a:t>
            </a:r>
            <a:endParaRPr sz="4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7"/>
          <p:cNvSpPr/>
          <p:nvPr/>
        </p:nvSpPr>
        <p:spPr>
          <a:xfrm>
            <a:off x="11365992" y="6031991"/>
            <a:ext cx="609600" cy="609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58568"/>
            <a:ext cx="12020550" cy="50994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19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"/>
          <p:cNvSpPr txBox="1">
            <a:spLocks noGrp="1"/>
          </p:cNvSpPr>
          <p:nvPr>
            <p:ph type="title"/>
          </p:nvPr>
        </p:nvSpPr>
        <p:spPr>
          <a:xfrm>
            <a:off x="2547873" y="566369"/>
            <a:ext cx="7482840" cy="75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/>
              <a:t>Sommaire de la présentation</a:t>
            </a:r>
            <a:endParaRPr sz="4800"/>
          </a:p>
        </p:txBody>
      </p:sp>
      <p:sp>
        <p:nvSpPr>
          <p:cNvPr id="80" name="Google Shape;80;p2"/>
          <p:cNvSpPr/>
          <p:nvPr/>
        </p:nvSpPr>
        <p:spPr>
          <a:xfrm>
            <a:off x="2973323" y="1813560"/>
            <a:ext cx="673608" cy="6736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3401951" y="2538148"/>
            <a:ext cx="673608" cy="67360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3646931" y="3264496"/>
            <a:ext cx="673608" cy="67360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3810193" y="3991324"/>
            <a:ext cx="673608" cy="67360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3640652" y="4795477"/>
            <a:ext cx="673608" cy="67360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065147" y="5506854"/>
            <a:ext cx="673608" cy="673608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646931" y="1843130"/>
            <a:ext cx="4643470" cy="5080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fr-FR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4146997" y="2486072"/>
            <a:ext cx="5929354" cy="57150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Problématique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4575625" y="3271890"/>
            <a:ext cx="5857916" cy="57150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Objectifs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4075559" y="5557906"/>
            <a:ext cx="4419600" cy="57150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fr-FR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et perspectives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4432749" y="4772088"/>
            <a:ext cx="4419600" cy="57150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Implémentations et </a:t>
            </a:r>
            <a:r>
              <a:rPr lang="fr-FR" sz="24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Resultats</a:t>
            </a: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4647063" y="4057708"/>
            <a:ext cx="5383650" cy="571504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fr-FR" sz="2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Etude </a:t>
            </a:r>
            <a:r>
              <a:rPr lang="fr-FR" sz="24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conceptuelle </a:t>
            </a:r>
            <a:endParaRPr sz="2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10549" y="791257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822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822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822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822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822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2556" y="2967335"/>
            <a:ext cx="650690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IMPLEMENTATION</a:t>
            </a:r>
          </a:p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ET</a:t>
            </a:r>
          </a:p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RESULTATS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20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59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2625851" y="1775460"/>
            <a:ext cx="4085844" cy="49545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7"/>
          <p:cNvSpPr txBox="1"/>
          <p:nvPr/>
        </p:nvSpPr>
        <p:spPr>
          <a:xfrm>
            <a:off x="3027933" y="3738674"/>
            <a:ext cx="3282315" cy="1162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Implémentation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fr-FR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Architecture adoptée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7" name="Google Shape;357;p27"/>
          <p:cNvSpPr/>
          <p:nvPr/>
        </p:nvSpPr>
        <p:spPr>
          <a:xfrm>
            <a:off x="3854196" y="2080260"/>
            <a:ext cx="1629155" cy="162915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6748271" y="1775460"/>
            <a:ext cx="4082796" cy="49545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7"/>
          <p:cNvSpPr txBox="1"/>
          <p:nvPr/>
        </p:nvSpPr>
        <p:spPr>
          <a:xfrm>
            <a:off x="7508240" y="3738674"/>
            <a:ext cx="2563495" cy="1720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75875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Mise en place</a:t>
            </a:r>
            <a:endParaRPr sz="36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994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fr-FR" sz="28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 web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99085" marR="0" lvl="0" indent="-287019" algn="l" rtl="0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imes New Roman"/>
              <a:buChar char="•"/>
            </a:pPr>
            <a:r>
              <a:rPr lang="fr-FR" sz="2800" dirty="0" smtClean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Tests</a:t>
            </a:r>
            <a:endParaRPr sz="2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27"/>
          <p:cNvSpPr/>
          <p:nvPr/>
        </p:nvSpPr>
        <p:spPr>
          <a:xfrm>
            <a:off x="7975092" y="2080260"/>
            <a:ext cx="1629155" cy="162915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7"/>
          <p:cNvSpPr/>
          <p:nvPr/>
        </p:nvSpPr>
        <p:spPr>
          <a:xfrm>
            <a:off x="2947416" y="5672328"/>
            <a:ext cx="7562088" cy="81534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21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Architecture adoptée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1915224"/>
            <a:ext cx="11930743" cy="50477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22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91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Interfaces web (1/7)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87" y="1769257"/>
            <a:ext cx="8070067" cy="508874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231900" y="134863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Page d’authentification</a:t>
            </a:r>
            <a:endParaRPr lang="fr-FR" sz="2400" b="1" dirty="0"/>
          </a:p>
        </p:txBody>
      </p:sp>
      <p:sp>
        <p:nvSpPr>
          <p:cNvPr id="6" name="Rectangle 5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23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60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Interfaces web </a:t>
            </a:r>
            <a:r>
              <a:rPr lang="fr-FR" dirty="0" smtClean="0"/>
              <a:t>(2/7</a:t>
            </a:r>
            <a:r>
              <a:rPr lang="fr-FR" dirty="0"/>
              <a:t>)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6" y="1614685"/>
            <a:ext cx="11968064" cy="524331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51249" y="115302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Espace utilisateur</a:t>
            </a:r>
            <a:endParaRPr lang="fr-F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24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85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/>
            <a:r>
              <a:rPr lang="fr-FR" dirty="0"/>
              <a:t>Interfaces web </a:t>
            </a:r>
            <a:r>
              <a:rPr lang="fr-FR" dirty="0" smtClean="0"/>
              <a:t>(3/7</a:t>
            </a:r>
            <a:r>
              <a:rPr lang="fr-FR" dirty="0"/>
              <a:t>))</a:t>
            </a:r>
            <a:endParaRPr dirty="0"/>
          </a:p>
        </p:txBody>
      </p:sp>
      <p:pic>
        <p:nvPicPr>
          <p:cNvPr id="368" name="Google Shape;36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390" y="1812619"/>
            <a:ext cx="12011609" cy="504538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/>
          <p:cNvSpPr txBox="1"/>
          <p:nvPr/>
        </p:nvSpPr>
        <p:spPr>
          <a:xfrm>
            <a:off x="1231900" y="134863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Dashboard </a:t>
            </a:r>
            <a:r>
              <a:rPr lang="fr-FR" sz="2400" b="1" dirty="0"/>
              <a:t>: </a:t>
            </a:r>
            <a:r>
              <a:rPr lang="fr-FR" sz="2400" b="1" dirty="0" smtClean="0"/>
              <a:t>visualisation des données collectées</a:t>
            </a:r>
            <a:endParaRPr lang="fr-F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25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/>
            <a:r>
              <a:rPr lang="fr-FR" dirty="0"/>
              <a:t>Interfaces web </a:t>
            </a:r>
            <a:r>
              <a:rPr lang="fr-FR" dirty="0" smtClean="0"/>
              <a:t>(4/7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396" name="Google Shape;39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734" y="1810295"/>
            <a:ext cx="12044266" cy="5047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1051249" y="115302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Espace de commande des actionneurs</a:t>
            </a:r>
            <a:endParaRPr lang="fr-FR" sz="2400" b="1" dirty="0"/>
          </a:p>
        </p:txBody>
      </p:sp>
      <p:sp>
        <p:nvSpPr>
          <p:cNvPr id="5" name="Rectangle 4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26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/>
            <a:r>
              <a:rPr lang="fr-FR" dirty="0"/>
              <a:t>Interfaces web </a:t>
            </a:r>
            <a:r>
              <a:rPr lang="fr-FR" dirty="0" smtClean="0"/>
              <a:t>(5/7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375" name="Google Shape;37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950" y="1810295"/>
            <a:ext cx="12024049" cy="504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231900" y="1348630"/>
            <a:ext cx="11140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Traitement des données: graphe de la </a:t>
            </a:r>
            <a:r>
              <a:rPr lang="fr-FR" sz="2400" b="1" dirty="0"/>
              <a:t>température en fonction du temps</a:t>
            </a:r>
          </a:p>
        </p:txBody>
      </p:sp>
      <p:sp>
        <p:nvSpPr>
          <p:cNvPr id="6" name="Rectangle 5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27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0"/>
          <p:cNvSpPr txBox="1">
            <a:spLocks noGrp="1"/>
          </p:cNvSpPr>
          <p:nvPr>
            <p:ph type="ctr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/>
            <a:r>
              <a:rPr lang="fr-FR" dirty="0"/>
              <a:t>Interfaces web </a:t>
            </a:r>
            <a:r>
              <a:rPr lang="fr-FR" dirty="0" smtClean="0"/>
              <a:t>(6/7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382" name="Google Shape;38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12" y="1810294"/>
            <a:ext cx="12005388" cy="504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333176" y="1258088"/>
            <a:ext cx="952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Traitement</a:t>
            </a:r>
            <a:r>
              <a:rPr lang="fr-FR" sz="2000" b="1" dirty="0" smtClean="0"/>
              <a:t> des données: graphe de l’humidité en </a:t>
            </a:r>
            <a:r>
              <a:rPr lang="fr-FR" sz="2000" b="1" dirty="0"/>
              <a:t>fonction du temps</a:t>
            </a:r>
          </a:p>
        </p:txBody>
      </p:sp>
      <p:sp>
        <p:nvSpPr>
          <p:cNvPr id="6" name="Rectangle 5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28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1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/>
            <a:r>
              <a:rPr lang="fr-FR" dirty="0"/>
              <a:t>Interfaces web </a:t>
            </a:r>
            <a:r>
              <a:rPr lang="fr-FR" dirty="0" smtClean="0"/>
              <a:t>(7/7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612" y="1810295"/>
            <a:ext cx="12005388" cy="504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1231900" y="1254845"/>
            <a:ext cx="10458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Traitement des données: graphe de la luminosité </a:t>
            </a:r>
            <a:r>
              <a:rPr lang="fr-FR" sz="2400" b="1" dirty="0"/>
              <a:t>en fonction du temps</a:t>
            </a:r>
          </a:p>
        </p:txBody>
      </p:sp>
      <p:sp>
        <p:nvSpPr>
          <p:cNvPr id="6" name="Rectangle 5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29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310623" y="2967335"/>
            <a:ext cx="5570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3603" y="733390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40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>
            <a:spLocks noGrp="1"/>
          </p:cNvSpPr>
          <p:nvPr>
            <p:ph type="ctr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Tests (1/2)</a:t>
            </a:r>
            <a:endParaRPr dirty="0"/>
          </a:p>
        </p:txBody>
      </p:sp>
      <p:pic>
        <p:nvPicPr>
          <p:cNvPr id="403" name="Google Shape;403;p33"/>
          <p:cNvPicPr preferRelativeResize="0"/>
          <p:nvPr/>
        </p:nvPicPr>
        <p:blipFill rotWithShape="1">
          <a:blip r:embed="rId3">
            <a:alphaModFix/>
          </a:blip>
          <a:srcRect l="15647" t="33123" b="11085"/>
          <a:stretch/>
        </p:blipFill>
        <p:spPr>
          <a:xfrm>
            <a:off x="205274" y="1768230"/>
            <a:ext cx="11986726" cy="508977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Ellipse 1"/>
          <p:cNvSpPr/>
          <p:nvPr/>
        </p:nvSpPr>
        <p:spPr>
          <a:xfrm>
            <a:off x="6913632" y="5624008"/>
            <a:ext cx="509665" cy="509665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440935" y="1172865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 smtClean="0">
                <a:latin typeface="+mj-lt"/>
              </a:rPr>
              <a:t>Détection </a:t>
            </a:r>
            <a:r>
              <a:rPr lang="fr-FR" sz="2800" b="1" dirty="0">
                <a:latin typeface="+mj-lt"/>
              </a:rPr>
              <a:t>de mouvement</a:t>
            </a:r>
          </a:p>
          <a:p>
            <a:r>
              <a:rPr lang="fr-FR" sz="2800" b="1" dirty="0">
                <a:latin typeface="+mj-lt"/>
              </a:rPr>
              <a:t/>
            </a:r>
            <a:br>
              <a:rPr lang="fr-FR" sz="2800" b="1" dirty="0">
                <a:latin typeface="+mj-lt"/>
              </a:rPr>
            </a:br>
            <a:endParaRPr lang="fr-FR" sz="2800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30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>
            <a:spLocks noGrp="1"/>
          </p:cNvSpPr>
          <p:nvPr>
            <p:ph type="ctr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14871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Tests (2/2)</a:t>
            </a:r>
            <a:endParaRPr dirty="0"/>
          </a:p>
        </p:txBody>
      </p:sp>
      <p:pic>
        <p:nvPicPr>
          <p:cNvPr id="410" name="Google Shape;410;p34"/>
          <p:cNvPicPr preferRelativeResize="0"/>
          <p:nvPr/>
        </p:nvPicPr>
        <p:blipFill rotWithShape="1">
          <a:blip r:embed="rId3">
            <a:alphaModFix/>
          </a:blip>
          <a:srcRect l="28752" t="28722" r="19586" b="18817"/>
          <a:stretch/>
        </p:blipFill>
        <p:spPr>
          <a:xfrm>
            <a:off x="92424" y="1810295"/>
            <a:ext cx="12099575" cy="50477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llipse 4"/>
          <p:cNvSpPr/>
          <p:nvPr/>
        </p:nvSpPr>
        <p:spPr>
          <a:xfrm>
            <a:off x="2131355" y="5492214"/>
            <a:ext cx="509665" cy="509665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1231900" y="1172865"/>
            <a:ext cx="93350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+mj-lt"/>
              </a:rPr>
              <a:t>Régulation automatique de la lumière:</a:t>
            </a:r>
          </a:p>
          <a:p>
            <a:r>
              <a:rPr lang="fr-FR" sz="2800" b="1" dirty="0">
                <a:latin typeface="+mj-lt"/>
              </a:rPr>
              <a:t/>
            </a:r>
            <a:br>
              <a:rPr lang="fr-FR" sz="2800" b="1" dirty="0">
                <a:latin typeface="+mj-lt"/>
              </a:rPr>
            </a:br>
            <a:endParaRPr lang="fr-FR" sz="2800" b="1" dirty="0"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1633" y="765646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31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65656" y="2037945"/>
            <a:ext cx="5570756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CONCLUSIONS</a:t>
            </a:r>
          </a:p>
          <a:p>
            <a:pPr algn="ctr"/>
            <a:r>
              <a:rPr lang="fr-FR" sz="5400" b="1" cap="none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ET</a:t>
            </a:r>
          </a:p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PERSPECTIVES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32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53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1428495" y="470992"/>
            <a:ext cx="9335008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fr-FR" dirty="0"/>
              <a:t>Conclusions &amp; Perspectives</a:t>
            </a:r>
            <a:endParaRPr dirty="0"/>
          </a:p>
        </p:txBody>
      </p:sp>
      <p:sp>
        <p:nvSpPr>
          <p:cNvPr id="417" name="Google Shape;417;p35"/>
          <p:cNvSpPr txBox="1"/>
          <p:nvPr/>
        </p:nvSpPr>
        <p:spPr>
          <a:xfrm>
            <a:off x="761947" y="1856342"/>
            <a:ext cx="11196736" cy="189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Tout au long de cette année, ce travail nous a permis de découvrir le monde très prometteur de l’internet des objets, de mettre en pratique les connaissances acquises au cours </a:t>
            </a:r>
            <a:r>
              <a:rPr lang="fr-FR" sz="2800" b="1" i="0" u="none" strike="noStrike" cap="none" dirty="0" smtClean="0">
                <a:solidFill>
                  <a:srgbClr val="000000"/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de notre cursus universitaire notamment: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09800" y="4171950"/>
            <a:ext cx="67627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2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Le </a:t>
            </a:r>
            <a:r>
              <a:rPr lang="fr-FR" sz="2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développement </a:t>
            </a:r>
            <a:r>
              <a:rPr lang="fr-FR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web (</a:t>
            </a:r>
            <a:r>
              <a:rPr lang="fr-FR" sz="2400" b="1" i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frontend</a:t>
            </a:r>
            <a:r>
              <a:rPr lang="fr-FR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 et </a:t>
            </a:r>
            <a:r>
              <a:rPr lang="fr-FR" sz="2400" b="1" i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backend</a:t>
            </a:r>
            <a:r>
              <a:rPr lang="fr-FR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)</a:t>
            </a:r>
          </a:p>
          <a:p>
            <a:pPr marL="285750" lvl="0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2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L’électronique </a:t>
            </a:r>
            <a:r>
              <a:rPr lang="fr-FR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et la programmation </a:t>
            </a:r>
            <a:r>
              <a:rPr lang="fr-FR" sz="2400" b="1" i="1" dirty="0" err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arduino</a:t>
            </a:r>
            <a:endParaRPr lang="fr-FR" sz="2400" b="1" i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Century Gothic"/>
              <a:cs typeface="Times New Roman" panose="02020603050405020304" pitchFamily="18" charset="0"/>
              <a:sym typeface="Century Gothic"/>
            </a:endParaRPr>
          </a:p>
          <a:p>
            <a:pPr marL="285750" lvl="4" indent="-285750">
              <a:buClr>
                <a:schemeClr val="dk1"/>
              </a:buClr>
              <a:buSzPts val="1100"/>
              <a:buFont typeface="Wingdings" panose="05000000000000000000" pitchFamily="2" charset="2"/>
              <a:buChar char="ü"/>
            </a:pPr>
            <a:r>
              <a:rPr lang="fr-FR" sz="2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Une </a:t>
            </a:r>
            <a:r>
              <a:rPr lang="fr-FR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Century Gothic"/>
                <a:cs typeface="Times New Roman" panose="02020603050405020304" pitchFamily="18" charset="0"/>
                <a:sym typeface="Century Gothic"/>
              </a:rPr>
              <a:t>partie modélisation logicielle en bonus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2400" i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33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title"/>
          </p:nvPr>
        </p:nvSpPr>
        <p:spPr>
          <a:xfrm>
            <a:off x="3522689" y="461517"/>
            <a:ext cx="6130977" cy="627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Conclusions </a:t>
            </a:r>
            <a:r>
              <a:rPr lang="fr-FR" dirty="0"/>
              <a:t>&amp; </a:t>
            </a:r>
            <a:r>
              <a:rPr lang="fr-FR" dirty="0" smtClean="0"/>
              <a:t>Perspectives</a:t>
            </a:r>
            <a:endParaRPr dirty="0"/>
          </a:p>
        </p:txBody>
      </p:sp>
      <p:sp>
        <p:nvSpPr>
          <p:cNvPr id="424" name="Google Shape;424;p36"/>
          <p:cNvSpPr/>
          <p:nvPr/>
        </p:nvSpPr>
        <p:spPr>
          <a:xfrm>
            <a:off x="1082040" y="2892781"/>
            <a:ext cx="2688771" cy="107082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Améliorer les interfaces pour quelles répondent aux critères ergonomique.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6"/>
          <p:cNvSpPr/>
          <p:nvPr/>
        </p:nvSpPr>
        <p:spPr>
          <a:xfrm>
            <a:off x="5006346" y="3996584"/>
            <a:ext cx="2760189" cy="1693522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Établir un système de sécurité des bases de données et limiter le nombre de tentatives d’authentification à l’application avec des jetons </a:t>
            </a:r>
            <a:r>
              <a:rPr lang="fr-FR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d’accès.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8944406" y="2840794"/>
            <a:ext cx="2531589" cy="111810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héberger l’application sur un serveur </a:t>
            </a:r>
            <a:r>
              <a:rPr lang="fr-FR" sz="1800" dirty="0" smtClean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distant et envoyer les données au cloud.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6"/>
          <p:cNvSpPr/>
          <p:nvPr/>
        </p:nvSpPr>
        <p:spPr>
          <a:xfrm>
            <a:off x="8944406" y="5759532"/>
            <a:ext cx="2531589" cy="1032618"/>
          </a:xfrm>
          <a:prstGeom prst="roundRect">
            <a:avLst>
              <a:gd name="adj" fmla="val 16667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Développer une application mobile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6"/>
          <p:cNvSpPr txBox="1"/>
          <p:nvPr/>
        </p:nvSpPr>
        <p:spPr>
          <a:xfrm>
            <a:off x="684166" y="1765011"/>
            <a:ext cx="1090852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 final étant donnée que nul ne peut </a:t>
            </a:r>
            <a:r>
              <a:rPr lang="fr-FR" sz="1800" b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prétendre </a:t>
            </a:r>
            <a:r>
              <a:rPr lang="fr-FR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aborder un domaine dans son ensemble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nous souhaitons venir :</a:t>
            </a:r>
            <a:endParaRPr b="1" dirty="0"/>
          </a:p>
        </p:txBody>
      </p:sp>
      <p:sp>
        <p:nvSpPr>
          <p:cNvPr id="2" name="Rectangle à coins arrondis 1"/>
          <p:cNvSpPr/>
          <p:nvPr/>
        </p:nvSpPr>
        <p:spPr>
          <a:xfrm>
            <a:off x="1193617" y="5636722"/>
            <a:ext cx="2465615" cy="11554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Détections des pannes matériels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941609" y="748888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34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4" grpId="0" animBg="1"/>
      <p:bldP spid="425" grpId="0" animBg="1"/>
      <p:bldP spid="426" grpId="0" animBg="1"/>
      <p:bldP spid="427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>
            <a:spLocks noGrp="1"/>
          </p:cNvSpPr>
          <p:nvPr>
            <p:ph type="title"/>
          </p:nvPr>
        </p:nvSpPr>
        <p:spPr>
          <a:xfrm>
            <a:off x="3001772" y="2281250"/>
            <a:ext cx="6440805" cy="149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Merci pour votre attention</a:t>
            </a:r>
            <a:endParaRPr sz="4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54305" lvl="0" indent="0" algn="ctr" rtl="0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None/>
            </a:pPr>
            <a:r>
              <a:rPr lang="fr-FR" sz="4800" b="0">
                <a:solidFill>
                  <a:srgbClr val="252525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lang="fr-FR" sz="4800" b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-FR" sz="4800" b="0">
                <a:solidFill>
                  <a:srgbClr val="252525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r>
              <a:rPr lang="fr-FR" sz="4800" b="0">
                <a:solidFill>
                  <a:srgbClr val="25252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fr-FR" sz="4800" b="0">
                <a:solidFill>
                  <a:srgbClr val="252525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☺</a:t>
            </a:r>
            <a:endParaRPr sz="48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34" name="Google Shape;434;p37"/>
          <p:cNvSpPr/>
          <p:nvPr/>
        </p:nvSpPr>
        <p:spPr>
          <a:xfrm>
            <a:off x="11365992" y="6031991"/>
            <a:ext cx="609600" cy="6095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9;p3"/>
          <p:cNvSpPr txBox="1"/>
          <p:nvPr/>
        </p:nvSpPr>
        <p:spPr>
          <a:xfrm>
            <a:off x="1752600" y="960777"/>
            <a:ext cx="9615300" cy="64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0955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Qu’est ce que </a:t>
            </a:r>
            <a:r>
              <a:rPr lang="fr-FR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l’internet?</a:t>
            </a:r>
          </a:p>
        </p:txBody>
      </p:sp>
      <p:pic>
        <p:nvPicPr>
          <p:cNvPr id="4" name="Google Shape;10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2" y="1282019"/>
            <a:ext cx="12085337" cy="55019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3842271" y="1115159"/>
            <a:ext cx="5661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Qu’est </a:t>
            </a:r>
            <a:r>
              <a:rPr lang="fr-FR" sz="28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 que l’internet des objets?</a:t>
            </a:r>
          </a:p>
          <a:p>
            <a:endParaRPr lang="fr-FR" sz="28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1" y="1282019"/>
            <a:ext cx="12085337" cy="55759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9080" y="736924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4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>
            <a:spLocks noGrp="1"/>
          </p:cNvSpPr>
          <p:nvPr>
            <p:ph type="body" idx="1"/>
          </p:nvPr>
        </p:nvSpPr>
        <p:spPr>
          <a:xfrm>
            <a:off x="2549079" y="1125491"/>
            <a:ext cx="709384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Infrastructure de l’Internet des Objets</a:t>
            </a:r>
            <a:endParaRPr b="1" dirty="0"/>
          </a:p>
        </p:txBody>
      </p:sp>
      <p:pic>
        <p:nvPicPr>
          <p:cNvPr id="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399" y="1617934"/>
            <a:ext cx="10363200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034599" y="679215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>
                <a:solidFill>
                  <a:srgbClr val="FDFFFF"/>
                </a:solidFill>
              </a:rPr>
              <a:t>5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build="p"/>
      <p:bldP spid="11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/>
        </p:nvSpPr>
        <p:spPr>
          <a:xfrm>
            <a:off x="2737792" y="840547"/>
            <a:ext cx="8229600" cy="76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Quelques </a:t>
            </a:r>
            <a:r>
              <a:rPr lang="fr-FR" sz="2800" b="1" dirty="0" smtClean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exemples d’applications </a:t>
            </a:r>
            <a:r>
              <a:rPr lang="fr-FR" sz="2800" b="1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l’ </a:t>
            </a:r>
            <a:r>
              <a:rPr lang="fr-FR" sz="2800" b="1" dirty="0" err="1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IoT</a:t>
            </a:r>
            <a:endParaRPr sz="2800" b="1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3" name="Google Shape;123;p6"/>
          <p:cNvGrpSpPr/>
          <p:nvPr/>
        </p:nvGrpSpPr>
        <p:grpSpPr>
          <a:xfrm>
            <a:off x="5638800" y="1752600"/>
            <a:ext cx="2016224" cy="1003250"/>
            <a:chOff x="3275856" y="1633662"/>
            <a:chExt cx="2016224" cy="1003250"/>
          </a:xfrm>
        </p:grpSpPr>
        <p:sp>
          <p:nvSpPr>
            <p:cNvPr id="124" name="Google Shape;124;p6"/>
            <p:cNvSpPr/>
            <p:nvPr/>
          </p:nvSpPr>
          <p:spPr>
            <a:xfrm>
              <a:off x="3275856" y="1633662"/>
              <a:ext cx="2016224" cy="1003250"/>
            </a:xfrm>
            <a:prstGeom prst="ellipse">
              <a:avLst/>
            </a:prstGeom>
            <a:solidFill>
              <a:srgbClr val="3185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 txBox="1"/>
            <p:nvPr/>
          </p:nvSpPr>
          <p:spPr>
            <a:xfrm>
              <a:off x="3680753" y="1887215"/>
              <a:ext cx="146731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énergie</a:t>
              </a:r>
              <a:endParaRPr dirty="0"/>
            </a:p>
          </p:txBody>
        </p:sp>
      </p:grpSp>
      <p:grpSp>
        <p:nvGrpSpPr>
          <p:cNvPr id="126" name="Google Shape;126;p6"/>
          <p:cNvGrpSpPr/>
          <p:nvPr/>
        </p:nvGrpSpPr>
        <p:grpSpPr>
          <a:xfrm>
            <a:off x="3235385" y="1761616"/>
            <a:ext cx="2187391" cy="1003250"/>
            <a:chOff x="872441" y="1642678"/>
            <a:chExt cx="2187391" cy="1003250"/>
          </a:xfrm>
        </p:grpSpPr>
        <p:sp>
          <p:nvSpPr>
            <p:cNvPr id="127" name="Google Shape;127;p6"/>
            <p:cNvSpPr/>
            <p:nvPr/>
          </p:nvSpPr>
          <p:spPr>
            <a:xfrm>
              <a:off x="872441" y="1642678"/>
              <a:ext cx="2016224" cy="1003250"/>
            </a:xfrm>
            <a:prstGeom prst="ellipse">
              <a:avLst/>
            </a:prstGeom>
            <a:gradFill>
              <a:gsLst>
                <a:gs pos="0">
                  <a:srgbClr val="8C3D00"/>
                </a:gs>
                <a:gs pos="50000">
                  <a:srgbClr val="CA5800"/>
                </a:gs>
                <a:gs pos="100000">
                  <a:srgbClr val="F36A0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 txBox="1"/>
            <p:nvPr/>
          </p:nvSpPr>
          <p:spPr>
            <a:xfrm>
              <a:off x="1043608" y="1904454"/>
              <a:ext cx="20162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Smart City</a:t>
              </a:r>
              <a:endParaRPr dirty="0"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8211071" y="1731583"/>
            <a:ext cx="2016224" cy="1086552"/>
            <a:chOff x="5814330" y="1580086"/>
            <a:chExt cx="2016224" cy="985289"/>
          </a:xfrm>
        </p:grpSpPr>
        <p:sp>
          <p:nvSpPr>
            <p:cNvPr id="130" name="Google Shape;130;p6"/>
            <p:cNvSpPr/>
            <p:nvPr/>
          </p:nvSpPr>
          <p:spPr>
            <a:xfrm>
              <a:off x="5814330" y="1580086"/>
              <a:ext cx="2016224" cy="98528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 txBox="1"/>
            <p:nvPr/>
          </p:nvSpPr>
          <p:spPr>
            <a:xfrm>
              <a:off x="6012160" y="1880974"/>
              <a:ext cx="1440160" cy="4616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Mobilité</a:t>
              </a:r>
              <a:endParaRPr/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2446797" y="3043882"/>
            <a:ext cx="2389571" cy="1003250"/>
            <a:chOff x="83853" y="2924944"/>
            <a:chExt cx="2389571" cy="1003250"/>
          </a:xfrm>
        </p:grpSpPr>
        <p:sp>
          <p:nvSpPr>
            <p:cNvPr id="133" name="Google Shape;133;p6"/>
            <p:cNvSpPr/>
            <p:nvPr/>
          </p:nvSpPr>
          <p:spPr>
            <a:xfrm>
              <a:off x="83853" y="2924944"/>
              <a:ext cx="2016224" cy="1003250"/>
            </a:xfrm>
            <a:prstGeom prst="ellipse">
              <a:avLst/>
            </a:prstGeom>
            <a:solidFill>
              <a:srgbClr val="93895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457200" y="3185790"/>
              <a:ext cx="20162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Loisirs</a:t>
              </a:r>
              <a:endParaRPr/>
            </a:p>
          </p:txBody>
        </p:sp>
      </p:grpSp>
      <p:grpSp>
        <p:nvGrpSpPr>
          <p:cNvPr id="135" name="Google Shape;135;p6"/>
          <p:cNvGrpSpPr/>
          <p:nvPr/>
        </p:nvGrpSpPr>
        <p:grpSpPr>
          <a:xfrm>
            <a:off x="2470448" y="4344888"/>
            <a:ext cx="2016224" cy="1003250"/>
            <a:chOff x="107504" y="4225950"/>
            <a:chExt cx="2016224" cy="1003250"/>
          </a:xfrm>
        </p:grpSpPr>
        <p:sp>
          <p:nvSpPr>
            <p:cNvPr id="136" name="Google Shape;136;p6"/>
            <p:cNvSpPr/>
            <p:nvPr/>
          </p:nvSpPr>
          <p:spPr>
            <a:xfrm>
              <a:off x="107504" y="4225950"/>
              <a:ext cx="2016224" cy="1003250"/>
            </a:xfrm>
            <a:prstGeom prst="ellipse">
              <a:avLst/>
            </a:pr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 txBox="1"/>
            <p:nvPr/>
          </p:nvSpPr>
          <p:spPr>
            <a:xfrm>
              <a:off x="309503" y="4468056"/>
              <a:ext cx="1693735" cy="461665"/>
            </a:xfrm>
            <a:prstGeom prst="rect">
              <a:avLst/>
            </a:prstGeom>
            <a:solidFill>
              <a:srgbClr val="66FF3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Domotique</a:t>
              </a:r>
              <a:endParaRPr/>
            </a:p>
          </p:txBody>
        </p:sp>
      </p:grpSp>
      <p:grpSp>
        <p:nvGrpSpPr>
          <p:cNvPr id="138" name="Google Shape;138;p6"/>
          <p:cNvGrpSpPr/>
          <p:nvPr/>
        </p:nvGrpSpPr>
        <p:grpSpPr>
          <a:xfrm>
            <a:off x="3262536" y="5564162"/>
            <a:ext cx="2191072" cy="1003250"/>
            <a:chOff x="899592" y="5445224"/>
            <a:chExt cx="2191072" cy="1003250"/>
          </a:xfrm>
        </p:grpSpPr>
        <p:sp>
          <p:nvSpPr>
            <p:cNvPr id="139" name="Google Shape;139;p6"/>
            <p:cNvSpPr/>
            <p:nvPr/>
          </p:nvSpPr>
          <p:spPr>
            <a:xfrm>
              <a:off x="899592" y="5445224"/>
              <a:ext cx="2016224" cy="1003250"/>
            </a:xfrm>
            <a:prstGeom prst="ellipse">
              <a:avLst/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 txBox="1"/>
            <p:nvPr/>
          </p:nvSpPr>
          <p:spPr>
            <a:xfrm>
              <a:off x="1074440" y="5716016"/>
              <a:ext cx="20162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Transport</a:t>
              </a:r>
              <a:endParaRPr dirty="0"/>
            </a:p>
          </p:txBody>
        </p:sp>
      </p:grpSp>
      <p:grpSp>
        <p:nvGrpSpPr>
          <p:cNvPr id="141" name="Google Shape;141;p6"/>
          <p:cNvGrpSpPr/>
          <p:nvPr/>
        </p:nvGrpSpPr>
        <p:grpSpPr>
          <a:xfrm>
            <a:off x="5638800" y="5569024"/>
            <a:ext cx="2304256" cy="1003250"/>
            <a:chOff x="3275856" y="5450086"/>
            <a:chExt cx="2304256" cy="1003250"/>
          </a:xfrm>
        </p:grpSpPr>
        <p:sp>
          <p:nvSpPr>
            <p:cNvPr id="142" name="Google Shape;142;p6"/>
            <p:cNvSpPr/>
            <p:nvPr/>
          </p:nvSpPr>
          <p:spPr>
            <a:xfrm>
              <a:off x="3275856" y="5450086"/>
              <a:ext cx="2016224" cy="1003250"/>
            </a:xfrm>
            <a:prstGeom prst="ellipse">
              <a:avLst/>
            </a:prstGeom>
            <a:solidFill>
              <a:srgbClr val="5F497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6"/>
            <p:cNvSpPr txBox="1"/>
            <p:nvPr/>
          </p:nvSpPr>
          <p:spPr>
            <a:xfrm>
              <a:off x="3563888" y="5716429"/>
              <a:ext cx="201622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Industrie</a:t>
              </a:r>
              <a:endParaRPr/>
            </a:p>
          </p:txBody>
        </p:sp>
      </p:grpSp>
      <p:grpSp>
        <p:nvGrpSpPr>
          <p:cNvPr id="144" name="Google Shape;144;p6"/>
          <p:cNvGrpSpPr/>
          <p:nvPr/>
        </p:nvGrpSpPr>
        <p:grpSpPr>
          <a:xfrm>
            <a:off x="9455224" y="4340026"/>
            <a:ext cx="2088231" cy="1003250"/>
            <a:chOff x="7092280" y="4221088"/>
            <a:chExt cx="2088231" cy="1003250"/>
          </a:xfrm>
        </p:grpSpPr>
        <p:sp>
          <p:nvSpPr>
            <p:cNvPr id="145" name="Google Shape;145;p6"/>
            <p:cNvSpPr/>
            <p:nvPr/>
          </p:nvSpPr>
          <p:spPr>
            <a:xfrm>
              <a:off x="7092280" y="4221088"/>
              <a:ext cx="2016224" cy="100325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6"/>
            <p:cNvSpPr txBox="1"/>
            <p:nvPr/>
          </p:nvSpPr>
          <p:spPr>
            <a:xfrm>
              <a:off x="7308303" y="4394924"/>
              <a:ext cx="187220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 dirty="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Agriculture</a:t>
              </a:r>
              <a:endParaRPr dirty="0"/>
            </a:p>
          </p:txBody>
        </p:sp>
      </p:grpSp>
      <p:grpSp>
        <p:nvGrpSpPr>
          <p:cNvPr id="147" name="Google Shape;147;p6"/>
          <p:cNvGrpSpPr/>
          <p:nvPr/>
        </p:nvGrpSpPr>
        <p:grpSpPr>
          <a:xfrm>
            <a:off x="9383216" y="3043882"/>
            <a:ext cx="2016224" cy="1003250"/>
            <a:chOff x="7020272" y="2924944"/>
            <a:chExt cx="2016224" cy="1003250"/>
          </a:xfrm>
        </p:grpSpPr>
        <p:sp>
          <p:nvSpPr>
            <p:cNvPr id="148" name="Google Shape;148;p6"/>
            <p:cNvSpPr/>
            <p:nvPr/>
          </p:nvSpPr>
          <p:spPr>
            <a:xfrm>
              <a:off x="7020272" y="2924944"/>
              <a:ext cx="2016224" cy="1003250"/>
            </a:xfrm>
            <a:prstGeom prst="ellipse">
              <a:avLst/>
            </a:prstGeom>
            <a:solidFill>
              <a:srgbClr val="7692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6"/>
            <p:cNvSpPr txBox="1"/>
            <p:nvPr/>
          </p:nvSpPr>
          <p:spPr>
            <a:xfrm>
              <a:off x="7513984" y="3195736"/>
              <a:ext cx="1090464" cy="461665"/>
            </a:xfrm>
            <a:prstGeom prst="rect">
              <a:avLst/>
            </a:prstGeom>
            <a:solidFill>
              <a:srgbClr val="76923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Santé</a:t>
              </a:r>
              <a:endParaRPr/>
            </a:p>
          </p:txBody>
        </p:sp>
      </p:grpSp>
      <p:grpSp>
        <p:nvGrpSpPr>
          <p:cNvPr id="150" name="Google Shape;150;p6"/>
          <p:cNvGrpSpPr/>
          <p:nvPr/>
        </p:nvGrpSpPr>
        <p:grpSpPr>
          <a:xfrm>
            <a:off x="8087072" y="5569024"/>
            <a:ext cx="2016224" cy="1003250"/>
            <a:chOff x="5724128" y="5450086"/>
            <a:chExt cx="2016224" cy="1003250"/>
          </a:xfrm>
        </p:grpSpPr>
        <p:sp>
          <p:nvSpPr>
            <p:cNvPr id="151" name="Google Shape;151;p6"/>
            <p:cNvSpPr/>
            <p:nvPr/>
          </p:nvSpPr>
          <p:spPr>
            <a:xfrm>
              <a:off x="5724128" y="5450086"/>
              <a:ext cx="2016224" cy="1003250"/>
            </a:xfrm>
            <a:prstGeom prst="ellipse">
              <a:avLst/>
            </a:prstGeom>
            <a:solidFill>
              <a:srgbClr val="9537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6"/>
            <p:cNvSpPr txBox="1"/>
            <p:nvPr/>
          </p:nvSpPr>
          <p:spPr>
            <a:xfrm>
              <a:off x="6060642" y="5667573"/>
              <a:ext cx="145334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2400">
                  <a:solidFill>
                    <a:schemeClr val="dk1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Big data</a:t>
              </a:r>
              <a:endParaRPr/>
            </a:p>
          </p:txBody>
        </p:sp>
      </p:grpSp>
      <p:sp>
        <p:nvSpPr>
          <p:cNvPr id="153" name="Google Shape;153;p6"/>
          <p:cNvSpPr txBox="1"/>
          <p:nvPr/>
        </p:nvSpPr>
        <p:spPr>
          <a:xfrm>
            <a:off x="5278760" y="3237719"/>
            <a:ext cx="280831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i="1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Internet des objets</a:t>
            </a:r>
            <a:endParaRPr/>
          </a:p>
        </p:txBody>
      </p:sp>
      <p:sp>
        <p:nvSpPr>
          <p:cNvPr id="154" name="Google Shape;154;p6"/>
          <p:cNvSpPr txBox="1"/>
          <p:nvPr/>
        </p:nvSpPr>
        <p:spPr>
          <a:xfrm>
            <a:off x="7331945" y="2973337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Réseaux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5134744" y="2979405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Capteur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4366182" y="518581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Applications </a:t>
            </a:r>
            <a:endParaRPr/>
          </a:p>
        </p:txBody>
      </p:sp>
      <p:sp>
        <p:nvSpPr>
          <p:cNvPr id="157" name="Google Shape;157;p6"/>
          <p:cNvSpPr txBox="1"/>
          <p:nvPr/>
        </p:nvSpPr>
        <p:spPr>
          <a:xfrm>
            <a:off x="7583016" y="5185814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Intégration</a:t>
            </a: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57109" y="751196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6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 tmFilter="0, 0; .2, .5; .8, .5; 1, 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250" autoRev="1" fill="hold"/>
                                        <p:tgtEl>
                                          <p:spTgt spid="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2000" fill="hold"/>
                                        <p:tgtEl>
                                          <p:spTgt spid="13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1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9" dur="250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 tmFilter="0, 0; .2, .5; .8, .5; 1, 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8" dur="250" autoRev="1" fill="hold"/>
                                        <p:tgtEl>
                                          <p:spTgt spid="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2000" fill="hold"/>
                                        <p:tgtEl>
                                          <p:spTgt spid="14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22700" y="2967335"/>
            <a:ext cx="63466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PROBLEMATIQUE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1609" y="74888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7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9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uage 4"/>
          <p:cNvSpPr/>
          <p:nvPr/>
        </p:nvSpPr>
        <p:spPr>
          <a:xfrm>
            <a:off x="152400" y="4038600"/>
            <a:ext cx="3028950" cy="22098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Comment assurer le monitoring en temps réel</a:t>
            </a:r>
            <a:endParaRPr lang="fr-FR" sz="2200" b="1" dirty="0"/>
          </a:p>
        </p:txBody>
      </p:sp>
      <p:sp>
        <p:nvSpPr>
          <p:cNvPr id="6" name="Nuage 5"/>
          <p:cNvSpPr/>
          <p:nvPr/>
        </p:nvSpPr>
        <p:spPr>
          <a:xfrm>
            <a:off x="4038599" y="152400"/>
            <a:ext cx="3886200" cy="17907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Comment assurer la surveillance de plusieurs sites distants en temps réel</a:t>
            </a:r>
            <a:endParaRPr lang="fr-FR" sz="2200" b="1" dirty="0"/>
          </a:p>
        </p:txBody>
      </p:sp>
      <p:sp>
        <p:nvSpPr>
          <p:cNvPr id="7" name="Nuage 6"/>
          <p:cNvSpPr/>
          <p:nvPr/>
        </p:nvSpPr>
        <p:spPr>
          <a:xfrm>
            <a:off x="8439150" y="4610100"/>
            <a:ext cx="3752850" cy="16383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2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Comment </a:t>
            </a:r>
            <a:r>
              <a:rPr lang="fr-FR" sz="2200" b="1" dirty="0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optimisé la gestion des ressources humaines</a:t>
            </a:r>
            <a:endParaRPr lang="fr-FR" sz="2200" b="1" dirty="0"/>
          </a:p>
        </p:txBody>
      </p:sp>
      <p:sp>
        <p:nvSpPr>
          <p:cNvPr id="8" name="Google Shape;165;p7"/>
          <p:cNvSpPr/>
          <p:nvPr/>
        </p:nvSpPr>
        <p:spPr>
          <a:xfrm>
            <a:off x="3352800" y="2247900"/>
            <a:ext cx="5038723" cy="47434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1609" y="74888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8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8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31976" y="2967335"/>
            <a:ext cx="41280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OBJECTIFS</a:t>
            </a:r>
            <a:endParaRPr lang="fr-FR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41609" y="748888"/>
            <a:ext cx="369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lvl="0"/>
            <a:r>
              <a:rPr lang="fr-FR" sz="2400" dirty="0" smtClean="0">
                <a:solidFill>
                  <a:srgbClr val="FDFFFF"/>
                </a:solidFill>
              </a:rPr>
              <a:t>9</a:t>
            </a:r>
            <a:endParaRPr lang="fr-FR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40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1713</Words>
  <Application>Microsoft Office PowerPoint</Application>
  <PresentationFormat>Grand écran</PresentationFormat>
  <Paragraphs>292</Paragraphs>
  <Slides>35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4" baseType="lpstr">
      <vt:lpstr>Arial</vt:lpstr>
      <vt:lpstr>Bookman Old Style</vt:lpstr>
      <vt:lpstr>Calibri</vt:lpstr>
      <vt:lpstr>Century Gothic</vt:lpstr>
      <vt:lpstr>Comic Sans MS</vt:lpstr>
      <vt:lpstr>Noto Sans Symbols</vt:lpstr>
      <vt:lpstr>Times New Roman</vt:lpstr>
      <vt:lpstr>Wingdings</vt:lpstr>
      <vt:lpstr>Office Theme</vt:lpstr>
      <vt:lpstr>Présentation PowerPoint</vt:lpstr>
      <vt:lpstr>Sommaire de la présentation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Architecture du système et connectivité</vt:lpstr>
      <vt:lpstr>Transmission des données</vt:lpstr>
      <vt:lpstr>Transmission des données</vt:lpstr>
      <vt:lpstr>Etude des Besoins pour la conception de l’application web</vt:lpstr>
      <vt:lpstr>Présentation PowerPoint</vt:lpstr>
      <vt:lpstr>Etude des Besoins (2/3)</vt:lpstr>
      <vt:lpstr>Présentation PowerPoint</vt:lpstr>
      <vt:lpstr>Présentation PowerPoint</vt:lpstr>
      <vt:lpstr>Présentation PowerPoint</vt:lpstr>
      <vt:lpstr>Architecture adoptée</vt:lpstr>
      <vt:lpstr>Interfaces web (1/7)</vt:lpstr>
      <vt:lpstr>Interfaces web (2/7)</vt:lpstr>
      <vt:lpstr>Interfaces web (3/7))</vt:lpstr>
      <vt:lpstr>Interfaces web (4/7)</vt:lpstr>
      <vt:lpstr>Interfaces web (5/7)</vt:lpstr>
      <vt:lpstr>Interfaces web (6/7)</vt:lpstr>
      <vt:lpstr>Interfaces web (7/7)</vt:lpstr>
      <vt:lpstr>Tests (1/2)</vt:lpstr>
      <vt:lpstr>Tests (2/2)</vt:lpstr>
      <vt:lpstr>Présentation PowerPoint</vt:lpstr>
      <vt:lpstr>Conclusions &amp; Perspectives</vt:lpstr>
      <vt:lpstr>Conclusions &amp; Perspectives</vt:lpstr>
      <vt:lpstr>Merci pour votre attention ☺ ☺ 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acer</dc:creator>
  <cp:lastModifiedBy>acer</cp:lastModifiedBy>
  <cp:revision>79</cp:revision>
  <dcterms:created xsi:type="dcterms:W3CDTF">2019-07-08T17:58:20Z</dcterms:created>
  <dcterms:modified xsi:type="dcterms:W3CDTF">2019-07-12T23:01:52Z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2019-07-08T00:00:00Z</vt:filetime>
  </property>
</Properties>
</file>